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27"/>
  </p:notesMasterIdLst>
  <p:sldIdLst>
    <p:sldId id="343" r:id="rId2"/>
    <p:sldId id="344" r:id="rId3"/>
    <p:sldId id="347" r:id="rId4"/>
    <p:sldId id="349" r:id="rId5"/>
    <p:sldId id="350" r:id="rId6"/>
    <p:sldId id="351" r:id="rId7"/>
    <p:sldId id="359" r:id="rId8"/>
    <p:sldId id="352" r:id="rId9"/>
    <p:sldId id="353" r:id="rId10"/>
    <p:sldId id="354" r:id="rId11"/>
    <p:sldId id="362" r:id="rId12"/>
    <p:sldId id="355" r:id="rId13"/>
    <p:sldId id="356" r:id="rId14"/>
    <p:sldId id="357" r:id="rId15"/>
    <p:sldId id="257" r:id="rId16"/>
    <p:sldId id="332" r:id="rId17"/>
    <p:sldId id="336" r:id="rId18"/>
    <p:sldId id="338" r:id="rId19"/>
    <p:sldId id="339" r:id="rId20"/>
    <p:sldId id="340" r:id="rId21"/>
    <p:sldId id="294" r:id="rId22"/>
    <p:sldId id="341" r:id="rId23"/>
    <p:sldId id="342" r:id="rId24"/>
    <p:sldId id="326" r:id="rId25"/>
    <p:sldId id="36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339933"/>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912F6D-DD4A-49A8-AEF2-45A77501DDED}" v="553" dt="2021-04-12T21:52:09.2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7673" autoAdjust="0"/>
  </p:normalViewPr>
  <p:slideViewPr>
    <p:cSldViewPr snapToGrid="0">
      <p:cViewPr varScale="1">
        <p:scale>
          <a:sx n="52" d="100"/>
          <a:sy n="52" d="100"/>
        </p:scale>
        <p:origin x="122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tta Schumacher" userId="49b25dd6f4fc9630" providerId="LiveId" clId="{F7912F6D-DD4A-49A8-AEF2-45A77501DDED}"/>
    <pc:docChg chg="undo custSel addSld delSld modSld sldOrd">
      <pc:chgData name="Britta Schumacher" userId="49b25dd6f4fc9630" providerId="LiveId" clId="{F7912F6D-DD4A-49A8-AEF2-45A77501DDED}" dt="2021-04-14T16:18:13.892" v="7221" actId="47"/>
      <pc:docMkLst>
        <pc:docMk/>
      </pc:docMkLst>
      <pc:sldChg chg="modSp mod">
        <pc:chgData name="Britta Schumacher" userId="49b25dd6f4fc9630" providerId="LiveId" clId="{F7912F6D-DD4A-49A8-AEF2-45A77501DDED}" dt="2021-04-12T18:50:27.153" v="1613" actId="20577"/>
        <pc:sldMkLst>
          <pc:docMk/>
          <pc:sldMk cId="4043737824" sldId="257"/>
        </pc:sldMkLst>
        <pc:spChg chg="mod">
          <ac:chgData name="Britta Schumacher" userId="49b25dd6f4fc9630" providerId="LiveId" clId="{F7912F6D-DD4A-49A8-AEF2-45A77501DDED}" dt="2021-04-12T18:50:27.153" v="1613" actId="20577"/>
          <ac:spMkLst>
            <pc:docMk/>
            <pc:sldMk cId="4043737824" sldId="257"/>
            <ac:spMk id="2" creationId="{78FD68DA-43BA-4508-8DE2-BA9BB7B2FA5B}"/>
          </ac:spMkLst>
        </pc:spChg>
      </pc:sldChg>
      <pc:sldChg chg="del">
        <pc:chgData name="Britta Schumacher" userId="49b25dd6f4fc9630" providerId="LiveId" clId="{F7912F6D-DD4A-49A8-AEF2-45A77501DDED}" dt="2021-04-12T18:14:46.326" v="0" actId="47"/>
        <pc:sldMkLst>
          <pc:docMk/>
          <pc:sldMk cId="3612349432" sldId="325"/>
        </pc:sldMkLst>
      </pc:sldChg>
      <pc:sldChg chg="modSp new mod">
        <pc:chgData name="Britta Schumacher" userId="49b25dd6f4fc9630" providerId="LiveId" clId="{F7912F6D-DD4A-49A8-AEF2-45A77501DDED}" dt="2021-04-12T18:17:50.676" v="66" actId="20577"/>
        <pc:sldMkLst>
          <pc:docMk/>
          <pc:sldMk cId="3042633765" sldId="343"/>
        </pc:sldMkLst>
        <pc:spChg chg="mod">
          <ac:chgData name="Britta Schumacher" userId="49b25dd6f4fc9630" providerId="LiveId" clId="{F7912F6D-DD4A-49A8-AEF2-45A77501DDED}" dt="2021-04-12T18:17:42.946" v="36" actId="20577"/>
          <ac:spMkLst>
            <pc:docMk/>
            <pc:sldMk cId="3042633765" sldId="343"/>
            <ac:spMk id="2" creationId="{55BF329C-0E76-4F99-B9D0-78A7EE78CF6F}"/>
          </ac:spMkLst>
        </pc:spChg>
        <pc:spChg chg="mod">
          <ac:chgData name="Britta Schumacher" userId="49b25dd6f4fc9630" providerId="LiveId" clId="{F7912F6D-DD4A-49A8-AEF2-45A77501DDED}" dt="2021-04-12T18:17:50.676" v="66" actId="20577"/>
          <ac:spMkLst>
            <pc:docMk/>
            <pc:sldMk cId="3042633765" sldId="343"/>
            <ac:spMk id="3" creationId="{660C51A0-5F96-48E7-AB26-317D04B1F4B2}"/>
          </ac:spMkLst>
        </pc:spChg>
      </pc:sldChg>
      <pc:sldChg chg="modSp new mod">
        <pc:chgData name="Britta Schumacher" userId="49b25dd6f4fc9630" providerId="LiveId" clId="{F7912F6D-DD4A-49A8-AEF2-45A77501DDED}" dt="2021-04-12T18:21:47.028" v="232" actId="20577"/>
        <pc:sldMkLst>
          <pc:docMk/>
          <pc:sldMk cId="1498261732" sldId="344"/>
        </pc:sldMkLst>
        <pc:spChg chg="mod">
          <ac:chgData name="Britta Schumacher" userId="49b25dd6f4fc9630" providerId="LiveId" clId="{F7912F6D-DD4A-49A8-AEF2-45A77501DDED}" dt="2021-04-12T18:19:55.114" v="74" actId="20577"/>
          <ac:spMkLst>
            <pc:docMk/>
            <pc:sldMk cId="1498261732" sldId="344"/>
            <ac:spMk id="2" creationId="{FD554E51-FF4D-4FDF-8D07-811A6F48C299}"/>
          </ac:spMkLst>
        </pc:spChg>
        <pc:spChg chg="mod">
          <ac:chgData name="Britta Schumacher" userId="49b25dd6f4fc9630" providerId="LiveId" clId="{F7912F6D-DD4A-49A8-AEF2-45A77501DDED}" dt="2021-04-12T18:21:47.028" v="232" actId="20577"/>
          <ac:spMkLst>
            <pc:docMk/>
            <pc:sldMk cId="1498261732" sldId="344"/>
            <ac:spMk id="3" creationId="{3E544787-3309-4EB8-B7D1-D8DC72F9C403}"/>
          </ac:spMkLst>
        </pc:spChg>
      </pc:sldChg>
      <pc:sldChg chg="new del ord">
        <pc:chgData name="Britta Schumacher" userId="49b25dd6f4fc9630" providerId="LiveId" clId="{F7912F6D-DD4A-49A8-AEF2-45A77501DDED}" dt="2021-04-12T18:22:22.863" v="237" actId="47"/>
        <pc:sldMkLst>
          <pc:docMk/>
          <pc:sldMk cId="1885509333" sldId="345"/>
        </pc:sldMkLst>
      </pc:sldChg>
      <pc:sldChg chg="modSp new del mod">
        <pc:chgData name="Britta Schumacher" userId="49b25dd6f4fc9630" providerId="LiveId" clId="{F7912F6D-DD4A-49A8-AEF2-45A77501DDED}" dt="2021-04-12T18:22:49.945" v="272" actId="47"/>
        <pc:sldMkLst>
          <pc:docMk/>
          <pc:sldMk cId="2753871572" sldId="346"/>
        </pc:sldMkLst>
        <pc:spChg chg="mod">
          <ac:chgData name="Britta Schumacher" userId="49b25dd6f4fc9630" providerId="LiveId" clId="{F7912F6D-DD4A-49A8-AEF2-45A77501DDED}" dt="2021-04-12T18:22:32.384" v="269" actId="20577"/>
          <ac:spMkLst>
            <pc:docMk/>
            <pc:sldMk cId="2753871572" sldId="346"/>
            <ac:spMk id="2" creationId="{74CAC02F-FFA2-4E07-8634-DF3B74F91BFD}"/>
          </ac:spMkLst>
        </pc:spChg>
      </pc:sldChg>
      <pc:sldChg chg="modSp add mod modAnim">
        <pc:chgData name="Britta Schumacher" userId="49b25dd6f4fc9630" providerId="LiveId" clId="{F7912F6D-DD4A-49A8-AEF2-45A77501DDED}" dt="2021-04-12T20:03:24.086" v="2541"/>
        <pc:sldMkLst>
          <pc:docMk/>
          <pc:sldMk cId="215087343" sldId="347"/>
        </pc:sldMkLst>
        <pc:spChg chg="mod">
          <ac:chgData name="Britta Schumacher" userId="49b25dd6f4fc9630" providerId="LiveId" clId="{F7912F6D-DD4A-49A8-AEF2-45A77501DDED}" dt="2021-04-12T18:23:52.559" v="412" actId="20577"/>
          <ac:spMkLst>
            <pc:docMk/>
            <pc:sldMk cId="215087343" sldId="347"/>
            <ac:spMk id="2" creationId="{FD554E51-FF4D-4FDF-8D07-811A6F48C299}"/>
          </ac:spMkLst>
        </pc:spChg>
        <pc:spChg chg="mod">
          <ac:chgData name="Britta Schumacher" userId="49b25dd6f4fc9630" providerId="LiveId" clId="{F7912F6D-DD4A-49A8-AEF2-45A77501DDED}" dt="2021-04-12T18:25:24.764" v="589" actId="113"/>
          <ac:spMkLst>
            <pc:docMk/>
            <pc:sldMk cId="215087343" sldId="347"/>
            <ac:spMk id="3" creationId="{3E544787-3309-4EB8-B7D1-D8DC72F9C403}"/>
          </ac:spMkLst>
        </pc:spChg>
      </pc:sldChg>
      <pc:sldChg chg="modSp add del mod">
        <pc:chgData name="Britta Schumacher" userId="49b25dd6f4fc9630" providerId="LiveId" clId="{F7912F6D-DD4A-49A8-AEF2-45A77501DDED}" dt="2021-04-12T18:26:08.914" v="608" actId="47"/>
        <pc:sldMkLst>
          <pc:docMk/>
          <pc:sldMk cId="110400562" sldId="348"/>
        </pc:sldMkLst>
        <pc:spChg chg="mod">
          <ac:chgData name="Britta Schumacher" userId="49b25dd6f4fc9630" providerId="LiveId" clId="{F7912F6D-DD4A-49A8-AEF2-45A77501DDED}" dt="2021-04-12T18:26:03.439" v="606" actId="20577"/>
          <ac:spMkLst>
            <pc:docMk/>
            <pc:sldMk cId="110400562" sldId="348"/>
            <ac:spMk id="2" creationId="{FD554E51-FF4D-4FDF-8D07-811A6F48C299}"/>
          </ac:spMkLst>
        </pc:spChg>
      </pc:sldChg>
      <pc:sldChg chg="addSp delSp modSp add mod modAnim modNotesTx">
        <pc:chgData name="Britta Schumacher" userId="49b25dd6f4fc9630" providerId="LiveId" clId="{F7912F6D-DD4A-49A8-AEF2-45A77501DDED}" dt="2021-04-12T20:03:16.707" v="2540"/>
        <pc:sldMkLst>
          <pc:docMk/>
          <pc:sldMk cId="2944057333" sldId="349"/>
        </pc:sldMkLst>
        <pc:spChg chg="mod">
          <ac:chgData name="Britta Schumacher" userId="49b25dd6f4fc9630" providerId="LiveId" clId="{F7912F6D-DD4A-49A8-AEF2-45A77501DDED}" dt="2021-04-12T18:27:14.381" v="760" actId="14100"/>
          <ac:spMkLst>
            <pc:docMk/>
            <pc:sldMk cId="2944057333" sldId="349"/>
            <ac:spMk id="3" creationId="{3E544787-3309-4EB8-B7D1-D8DC72F9C403}"/>
          </ac:spMkLst>
        </pc:spChg>
        <pc:spChg chg="add mod">
          <ac:chgData name="Britta Schumacher" userId="49b25dd6f4fc9630" providerId="LiveId" clId="{F7912F6D-DD4A-49A8-AEF2-45A77501DDED}" dt="2021-04-12T18:31:08.493" v="780" actId="13822"/>
          <ac:spMkLst>
            <pc:docMk/>
            <pc:sldMk cId="2944057333" sldId="349"/>
            <ac:spMk id="8" creationId="{99A78021-656E-4581-B6D4-4696FD1AA1D8}"/>
          </ac:spMkLst>
        </pc:spChg>
        <pc:spChg chg="add mod">
          <ac:chgData name="Britta Schumacher" userId="49b25dd6f4fc9630" providerId="LiveId" clId="{F7912F6D-DD4A-49A8-AEF2-45A77501DDED}" dt="2021-04-12T18:34:55.770" v="952" actId="1076"/>
          <ac:spMkLst>
            <pc:docMk/>
            <pc:sldMk cId="2944057333" sldId="349"/>
            <ac:spMk id="9" creationId="{8EF6277F-782B-4E8D-B2FB-D0DCD9654760}"/>
          </ac:spMkLst>
        </pc:spChg>
        <pc:spChg chg="add mod">
          <ac:chgData name="Britta Schumacher" userId="49b25dd6f4fc9630" providerId="LiveId" clId="{F7912F6D-DD4A-49A8-AEF2-45A77501DDED}" dt="2021-04-12T18:32:52.663" v="946" actId="20577"/>
          <ac:spMkLst>
            <pc:docMk/>
            <pc:sldMk cId="2944057333" sldId="349"/>
            <ac:spMk id="10" creationId="{0AF8D8BB-912D-4840-94C8-6B11BDD5611D}"/>
          </ac:spMkLst>
        </pc:spChg>
        <pc:spChg chg="add del">
          <ac:chgData name="Britta Schumacher" userId="49b25dd6f4fc9630" providerId="LiveId" clId="{F7912F6D-DD4A-49A8-AEF2-45A77501DDED}" dt="2021-04-12T18:35:56.876" v="954" actId="22"/>
          <ac:spMkLst>
            <pc:docMk/>
            <pc:sldMk cId="2944057333" sldId="349"/>
            <ac:spMk id="12" creationId="{D31EC829-658D-4A9B-945C-D011C6C74711}"/>
          </ac:spMkLst>
        </pc:spChg>
        <pc:picChg chg="add mod modCrop">
          <ac:chgData name="Britta Schumacher" userId="49b25dd6f4fc9630" providerId="LiveId" clId="{F7912F6D-DD4A-49A8-AEF2-45A77501DDED}" dt="2021-04-12T18:30:59.271" v="778" actId="1076"/>
          <ac:picMkLst>
            <pc:docMk/>
            <pc:sldMk cId="2944057333" sldId="349"/>
            <ac:picMk id="5" creationId="{EC807E8C-6767-40A4-BF09-04BA1B953BDE}"/>
          </ac:picMkLst>
        </pc:picChg>
        <pc:picChg chg="add mod modCrop">
          <ac:chgData name="Britta Schumacher" userId="49b25dd6f4fc9630" providerId="LiveId" clId="{F7912F6D-DD4A-49A8-AEF2-45A77501DDED}" dt="2021-04-12T18:30:53.687" v="777" actId="1076"/>
          <ac:picMkLst>
            <pc:docMk/>
            <pc:sldMk cId="2944057333" sldId="349"/>
            <ac:picMk id="7" creationId="{792E648A-CE94-41C7-820B-3151645A4D2B}"/>
          </ac:picMkLst>
        </pc:picChg>
      </pc:sldChg>
      <pc:sldChg chg="addSp delSp modSp add mod modAnim modNotesTx">
        <pc:chgData name="Britta Schumacher" userId="49b25dd6f4fc9630" providerId="LiveId" clId="{F7912F6D-DD4A-49A8-AEF2-45A77501DDED}" dt="2021-04-12T21:40:40.482" v="6964" actId="20577"/>
        <pc:sldMkLst>
          <pc:docMk/>
          <pc:sldMk cId="3475988033" sldId="350"/>
        </pc:sldMkLst>
        <pc:spChg chg="mod">
          <ac:chgData name="Britta Schumacher" userId="49b25dd6f4fc9630" providerId="LiveId" clId="{F7912F6D-DD4A-49A8-AEF2-45A77501DDED}" dt="2021-04-12T18:36:18.647" v="993" actId="20577"/>
          <ac:spMkLst>
            <pc:docMk/>
            <pc:sldMk cId="3475988033" sldId="350"/>
            <ac:spMk id="2" creationId="{FD554E51-FF4D-4FDF-8D07-811A6F48C299}"/>
          </ac:spMkLst>
        </pc:spChg>
        <pc:spChg chg="mod">
          <ac:chgData name="Britta Schumacher" userId="49b25dd6f4fc9630" providerId="LiveId" clId="{F7912F6D-DD4A-49A8-AEF2-45A77501DDED}" dt="2021-04-12T19:39:09.239" v="1614" actId="20577"/>
          <ac:spMkLst>
            <pc:docMk/>
            <pc:sldMk cId="3475988033" sldId="350"/>
            <ac:spMk id="3" creationId="{3E544787-3309-4EB8-B7D1-D8DC72F9C403}"/>
          </ac:spMkLst>
        </pc:spChg>
        <pc:spChg chg="del">
          <ac:chgData name="Britta Schumacher" userId="49b25dd6f4fc9630" providerId="LiveId" clId="{F7912F6D-DD4A-49A8-AEF2-45A77501DDED}" dt="2021-04-12T18:41:28.992" v="1196" actId="478"/>
          <ac:spMkLst>
            <pc:docMk/>
            <pc:sldMk cId="3475988033" sldId="350"/>
            <ac:spMk id="8" creationId="{99A78021-656E-4581-B6D4-4696FD1AA1D8}"/>
          </ac:spMkLst>
        </pc:spChg>
        <pc:spChg chg="del">
          <ac:chgData name="Britta Schumacher" userId="49b25dd6f4fc9630" providerId="LiveId" clId="{F7912F6D-DD4A-49A8-AEF2-45A77501DDED}" dt="2021-04-12T18:41:30.801" v="1198" actId="478"/>
          <ac:spMkLst>
            <pc:docMk/>
            <pc:sldMk cId="3475988033" sldId="350"/>
            <ac:spMk id="9" creationId="{8EF6277F-782B-4E8D-B2FB-D0DCD9654760}"/>
          </ac:spMkLst>
        </pc:spChg>
        <pc:spChg chg="del">
          <ac:chgData name="Britta Schumacher" userId="49b25dd6f4fc9630" providerId="LiveId" clId="{F7912F6D-DD4A-49A8-AEF2-45A77501DDED}" dt="2021-04-12T18:41:28.113" v="1195" actId="478"/>
          <ac:spMkLst>
            <pc:docMk/>
            <pc:sldMk cId="3475988033" sldId="350"/>
            <ac:spMk id="10" creationId="{0AF8D8BB-912D-4840-94C8-6B11BDD5611D}"/>
          </ac:spMkLst>
        </pc:spChg>
        <pc:spChg chg="add mod">
          <ac:chgData name="Britta Schumacher" userId="49b25dd6f4fc9630" providerId="LiveId" clId="{F7912F6D-DD4A-49A8-AEF2-45A77501DDED}" dt="2021-04-12T21:40:40.482" v="6964" actId="20577"/>
          <ac:spMkLst>
            <pc:docMk/>
            <pc:sldMk cId="3475988033" sldId="350"/>
            <ac:spMk id="11" creationId="{921ADBEF-9B66-4AA1-87F5-540956CD4D53}"/>
          </ac:spMkLst>
        </pc:spChg>
        <pc:spChg chg="add del mod">
          <ac:chgData name="Britta Schumacher" userId="49b25dd6f4fc9630" providerId="LiveId" clId="{F7912F6D-DD4A-49A8-AEF2-45A77501DDED}" dt="2021-04-12T19:42:15.219" v="1616"/>
          <ac:spMkLst>
            <pc:docMk/>
            <pc:sldMk cId="3475988033" sldId="350"/>
            <ac:spMk id="12" creationId="{724D48AA-6F2A-4296-989A-B035F042BA96}"/>
          </ac:spMkLst>
        </pc:spChg>
        <pc:picChg chg="del">
          <ac:chgData name="Britta Schumacher" userId="49b25dd6f4fc9630" providerId="LiveId" clId="{F7912F6D-DD4A-49A8-AEF2-45A77501DDED}" dt="2021-04-12T18:41:29.497" v="1197" actId="478"/>
          <ac:picMkLst>
            <pc:docMk/>
            <pc:sldMk cId="3475988033" sldId="350"/>
            <ac:picMk id="5" creationId="{EC807E8C-6767-40A4-BF09-04BA1B953BDE}"/>
          </ac:picMkLst>
        </pc:picChg>
        <pc:picChg chg="del">
          <ac:chgData name="Britta Schumacher" userId="49b25dd6f4fc9630" providerId="LiveId" clId="{F7912F6D-DD4A-49A8-AEF2-45A77501DDED}" dt="2021-04-12T18:41:26.723" v="1194" actId="478"/>
          <ac:picMkLst>
            <pc:docMk/>
            <pc:sldMk cId="3475988033" sldId="350"/>
            <ac:picMk id="7" creationId="{792E648A-CE94-41C7-820B-3151645A4D2B}"/>
          </ac:picMkLst>
        </pc:picChg>
      </pc:sldChg>
      <pc:sldChg chg="delSp modSp add mod modAnim">
        <pc:chgData name="Britta Schumacher" userId="49b25dd6f4fc9630" providerId="LiveId" clId="{F7912F6D-DD4A-49A8-AEF2-45A77501DDED}" dt="2021-04-12T20:02:43.942" v="2535"/>
        <pc:sldMkLst>
          <pc:docMk/>
          <pc:sldMk cId="2743363442" sldId="351"/>
        </pc:sldMkLst>
        <pc:spChg chg="mod">
          <ac:chgData name="Britta Schumacher" userId="49b25dd6f4fc9630" providerId="LiveId" clId="{F7912F6D-DD4A-49A8-AEF2-45A77501DDED}" dt="2021-04-12T19:47:41.969" v="1708" actId="1076"/>
          <ac:spMkLst>
            <pc:docMk/>
            <pc:sldMk cId="2743363442" sldId="351"/>
            <ac:spMk id="2" creationId="{FD554E51-FF4D-4FDF-8D07-811A6F48C299}"/>
          </ac:spMkLst>
        </pc:spChg>
        <pc:spChg chg="mod">
          <ac:chgData name="Britta Schumacher" userId="49b25dd6f4fc9630" providerId="LiveId" clId="{F7912F6D-DD4A-49A8-AEF2-45A77501DDED}" dt="2021-04-12T19:52:28.843" v="2286" actId="20577"/>
          <ac:spMkLst>
            <pc:docMk/>
            <pc:sldMk cId="2743363442" sldId="351"/>
            <ac:spMk id="3" creationId="{3E544787-3309-4EB8-B7D1-D8DC72F9C403}"/>
          </ac:spMkLst>
        </pc:spChg>
        <pc:spChg chg="del">
          <ac:chgData name="Britta Schumacher" userId="49b25dd6f4fc9630" providerId="LiveId" clId="{F7912F6D-DD4A-49A8-AEF2-45A77501DDED}" dt="2021-04-12T19:52:31.535" v="2287" actId="478"/>
          <ac:spMkLst>
            <pc:docMk/>
            <pc:sldMk cId="2743363442" sldId="351"/>
            <ac:spMk id="11" creationId="{921ADBEF-9B66-4AA1-87F5-540956CD4D53}"/>
          </ac:spMkLst>
        </pc:spChg>
      </pc:sldChg>
      <pc:sldChg chg="addSp delSp modSp add mod delAnim modAnim modNotesTx">
        <pc:chgData name="Britta Schumacher" userId="49b25dd6f4fc9630" providerId="LiveId" clId="{F7912F6D-DD4A-49A8-AEF2-45A77501DDED}" dt="2021-04-12T20:29:02.121" v="3916" actId="20577"/>
        <pc:sldMkLst>
          <pc:docMk/>
          <pc:sldMk cId="942067479" sldId="352"/>
        </pc:sldMkLst>
        <pc:spChg chg="mod">
          <ac:chgData name="Britta Schumacher" userId="49b25dd6f4fc9630" providerId="LiveId" clId="{F7912F6D-DD4A-49A8-AEF2-45A77501DDED}" dt="2021-04-12T19:53:44.578" v="2310" actId="20577"/>
          <ac:spMkLst>
            <pc:docMk/>
            <pc:sldMk cId="942067479" sldId="352"/>
            <ac:spMk id="2" creationId="{FD554E51-FF4D-4FDF-8D07-811A6F48C299}"/>
          </ac:spMkLst>
        </pc:spChg>
        <pc:spChg chg="mod">
          <ac:chgData name="Britta Schumacher" userId="49b25dd6f4fc9630" providerId="LiveId" clId="{F7912F6D-DD4A-49A8-AEF2-45A77501DDED}" dt="2021-04-12T20:17:18.973" v="2838" actId="1076"/>
          <ac:spMkLst>
            <pc:docMk/>
            <pc:sldMk cId="942067479" sldId="352"/>
            <ac:spMk id="3" creationId="{3E544787-3309-4EB8-B7D1-D8DC72F9C403}"/>
          </ac:spMkLst>
        </pc:spChg>
        <pc:spChg chg="add del mod">
          <ac:chgData name="Britta Schumacher" userId="49b25dd6f4fc9630" providerId="LiveId" clId="{F7912F6D-DD4A-49A8-AEF2-45A77501DDED}" dt="2021-04-12T20:16:56.236" v="2830" actId="478"/>
          <ac:spMkLst>
            <pc:docMk/>
            <pc:sldMk cId="942067479" sldId="352"/>
            <ac:spMk id="4" creationId="{8BBB7261-C323-493E-B3D6-0BCC2C61D846}"/>
          </ac:spMkLst>
        </pc:spChg>
        <pc:spChg chg="add mod">
          <ac:chgData name="Britta Schumacher" userId="49b25dd6f4fc9630" providerId="LiveId" clId="{F7912F6D-DD4A-49A8-AEF2-45A77501DDED}" dt="2021-04-12T20:18:49.136" v="2857" actId="1582"/>
          <ac:spMkLst>
            <pc:docMk/>
            <pc:sldMk cId="942067479" sldId="352"/>
            <ac:spMk id="21" creationId="{79981715-2926-4BE9-BA9C-33E0F11811C7}"/>
          </ac:spMkLst>
        </pc:spChg>
        <pc:picChg chg="add mod">
          <ac:chgData name="Britta Schumacher" userId="49b25dd6f4fc9630" providerId="LiveId" clId="{F7912F6D-DD4A-49A8-AEF2-45A77501DDED}" dt="2021-04-12T20:17:18.973" v="2838" actId="1076"/>
          <ac:picMkLst>
            <pc:docMk/>
            <pc:sldMk cId="942067479" sldId="352"/>
            <ac:picMk id="6" creationId="{E3C3F819-8CE2-40FD-AECA-2397C282DCCC}"/>
          </ac:picMkLst>
        </pc:picChg>
        <pc:picChg chg="add mod">
          <ac:chgData name="Britta Schumacher" userId="49b25dd6f4fc9630" providerId="LiveId" clId="{F7912F6D-DD4A-49A8-AEF2-45A77501DDED}" dt="2021-04-12T20:11:02.480" v="2795" actId="1076"/>
          <ac:picMkLst>
            <pc:docMk/>
            <pc:sldMk cId="942067479" sldId="352"/>
            <ac:picMk id="8" creationId="{464D76C7-AE69-4E0D-9C30-C422D5AE9AF7}"/>
          </ac:picMkLst>
        </pc:picChg>
        <pc:picChg chg="add mod modCrop">
          <ac:chgData name="Britta Schumacher" userId="49b25dd6f4fc9630" providerId="LiveId" clId="{F7912F6D-DD4A-49A8-AEF2-45A77501DDED}" dt="2021-04-12T20:15:36.242" v="2817" actId="1076"/>
          <ac:picMkLst>
            <pc:docMk/>
            <pc:sldMk cId="942067479" sldId="352"/>
            <ac:picMk id="10" creationId="{1C6BA5D9-4160-488C-83F2-23CF66153F81}"/>
          </ac:picMkLst>
        </pc:picChg>
        <pc:picChg chg="add mod modCrop">
          <ac:chgData name="Britta Schumacher" userId="49b25dd6f4fc9630" providerId="LiveId" clId="{F7912F6D-DD4A-49A8-AEF2-45A77501DDED}" dt="2021-04-12T20:15:32.067" v="2816" actId="1076"/>
          <ac:picMkLst>
            <pc:docMk/>
            <pc:sldMk cId="942067479" sldId="352"/>
            <ac:picMk id="12" creationId="{5CFEEE3B-F885-4ED3-B279-008636C12DC5}"/>
          </ac:picMkLst>
        </pc:picChg>
        <pc:cxnChg chg="add mod">
          <ac:chgData name="Britta Schumacher" userId="49b25dd6f4fc9630" providerId="LiveId" clId="{F7912F6D-DD4A-49A8-AEF2-45A77501DDED}" dt="2021-04-12T20:15:53.062" v="2820" actId="208"/>
          <ac:cxnSpMkLst>
            <pc:docMk/>
            <pc:sldMk cId="942067479" sldId="352"/>
            <ac:cxnSpMk id="14" creationId="{B46B5CF7-5A19-4489-9535-7F29BDF94165}"/>
          </ac:cxnSpMkLst>
        </pc:cxnChg>
        <pc:cxnChg chg="add mod">
          <ac:chgData name="Britta Schumacher" userId="49b25dd6f4fc9630" providerId="LiveId" clId="{F7912F6D-DD4A-49A8-AEF2-45A77501DDED}" dt="2021-04-12T20:16:08.839" v="2823" actId="1582"/>
          <ac:cxnSpMkLst>
            <pc:docMk/>
            <pc:sldMk cId="942067479" sldId="352"/>
            <ac:cxnSpMk id="16" creationId="{63EF4553-ACD9-4A00-8EDA-45EE66C1486B}"/>
          </ac:cxnSpMkLst>
        </pc:cxnChg>
        <pc:cxnChg chg="add mod">
          <ac:chgData name="Britta Schumacher" userId="49b25dd6f4fc9630" providerId="LiveId" clId="{F7912F6D-DD4A-49A8-AEF2-45A77501DDED}" dt="2021-04-12T20:16:22.616" v="2826" actId="1582"/>
          <ac:cxnSpMkLst>
            <pc:docMk/>
            <pc:sldMk cId="942067479" sldId="352"/>
            <ac:cxnSpMk id="18" creationId="{A89C7B06-37BF-46AB-8A1C-69902C6E2068}"/>
          </ac:cxnSpMkLst>
        </pc:cxnChg>
        <pc:cxnChg chg="add mod">
          <ac:chgData name="Britta Schumacher" userId="49b25dd6f4fc9630" providerId="LiveId" clId="{F7912F6D-DD4A-49A8-AEF2-45A77501DDED}" dt="2021-04-12T20:17:18.973" v="2838" actId="1076"/>
          <ac:cxnSpMkLst>
            <pc:docMk/>
            <pc:sldMk cId="942067479" sldId="352"/>
            <ac:cxnSpMk id="20" creationId="{0068E4A5-5FD9-4531-8F90-47A97D785E69}"/>
          </ac:cxnSpMkLst>
        </pc:cxnChg>
      </pc:sldChg>
      <pc:sldChg chg="addSp modSp new mod modClrScheme modAnim chgLayout modNotesTx">
        <pc:chgData name="Britta Schumacher" userId="49b25dd6f4fc9630" providerId="LiveId" clId="{F7912F6D-DD4A-49A8-AEF2-45A77501DDED}" dt="2021-04-12T21:01:03.138" v="5249" actId="26606"/>
        <pc:sldMkLst>
          <pc:docMk/>
          <pc:sldMk cId="1009654546" sldId="353"/>
        </pc:sldMkLst>
        <pc:spChg chg="mod">
          <ac:chgData name="Britta Schumacher" userId="49b25dd6f4fc9630" providerId="LiveId" clId="{F7912F6D-DD4A-49A8-AEF2-45A77501DDED}" dt="2021-04-12T21:01:03.138" v="5249" actId="26606"/>
          <ac:spMkLst>
            <pc:docMk/>
            <pc:sldMk cId="1009654546" sldId="353"/>
            <ac:spMk id="2" creationId="{4159BE0D-E67F-436E-91C3-77AF135CB376}"/>
          </ac:spMkLst>
        </pc:spChg>
        <pc:spChg chg="mod ord">
          <ac:chgData name="Britta Schumacher" userId="49b25dd6f4fc9630" providerId="LiveId" clId="{F7912F6D-DD4A-49A8-AEF2-45A77501DDED}" dt="2021-04-12T21:01:03.138" v="5249" actId="26606"/>
          <ac:spMkLst>
            <pc:docMk/>
            <pc:sldMk cId="1009654546" sldId="353"/>
            <ac:spMk id="3" creationId="{F7D0AEEB-16FC-400A-B44A-927DA7420768}"/>
          </ac:spMkLst>
        </pc:spChg>
        <pc:picChg chg="add mod">
          <ac:chgData name="Britta Schumacher" userId="49b25dd6f4fc9630" providerId="LiveId" clId="{F7912F6D-DD4A-49A8-AEF2-45A77501DDED}" dt="2021-04-12T21:01:03.138" v="5249" actId="26606"/>
          <ac:picMkLst>
            <pc:docMk/>
            <pc:sldMk cId="1009654546" sldId="353"/>
            <ac:picMk id="4" creationId="{0061BED7-F902-4503-AEB9-8B02C58846F6}"/>
          </ac:picMkLst>
        </pc:picChg>
      </pc:sldChg>
      <pc:sldChg chg="addSp modSp add mod modAnim modNotesTx">
        <pc:chgData name="Britta Schumacher" userId="49b25dd6f4fc9630" providerId="LiveId" clId="{F7912F6D-DD4A-49A8-AEF2-45A77501DDED}" dt="2021-04-12T21:43:54.192" v="6971"/>
        <pc:sldMkLst>
          <pc:docMk/>
          <pc:sldMk cId="4247276015" sldId="354"/>
        </pc:sldMkLst>
        <pc:spChg chg="mod">
          <ac:chgData name="Britta Schumacher" userId="49b25dd6f4fc9630" providerId="LiveId" clId="{F7912F6D-DD4A-49A8-AEF2-45A77501DDED}" dt="2021-04-12T20:56:46.307" v="4977" actId="20577"/>
          <ac:spMkLst>
            <pc:docMk/>
            <pc:sldMk cId="4247276015" sldId="354"/>
            <ac:spMk id="3" creationId="{F7D0AEEB-16FC-400A-B44A-927DA7420768}"/>
          </ac:spMkLst>
        </pc:spChg>
        <pc:spChg chg="add mod">
          <ac:chgData name="Britta Schumacher" userId="49b25dd6f4fc9630" providerId="LiveId" clId="{F7912F6D-DD4A-49A8-AEF2-45A77501DDED}" dt="2021-04-12T20:57:49.640" v="4994" actId="1076"/>
          <ac:spMkLst>
            <pc:docMk/>
            <pc:sldMk cId="4247276015" sldId="354"/>
            <ac:spMk id="8" creationId="{909D5733-DE8F-447F-9A37-4F36BFE1F53C}"/>
          </ac:spMkLst>
        </pc:spChg>
        <pc:picChg chg="add mod">
          <ac:chgData name="Britta Schumacher" userId="49b25dd6f4fc9630" providerId="LiveId" clId="{F7912F6D-DD4A-49A8-AEF2-45A77501DDED}" dt="2021-04-12T20:58:15.857" v="5000" actId="1076"/>
          <ac:picMkLst>
            <pc:docMk/>
            <pc:sldMk cId="4247276015" sldId="354"/>
            <ac:picMk id="5" creationId="{198152A2-C46F-460C-8E68-763BB54785BC}"/>
          </ac:picMkLst>
        </pc:picChg>
        <pc:picChg chg="add mod">
          <ac:chgData name="Britta Schumacher" userId="49b25dd6f4fc9630" providerId="LiveId" clId="{F7912F6D-DD4A-49A8-AEF2-45A77501DDED}" dt="2021-04-12T20:58:27.108" v="5003" actId="1076"/>
          <ac:picMkLst>
            <pc:docMk/>
            <pc:sldMk cId="4247276015" sldId="354"/>
            <ac:picMk id="10" creationId="{311B2183-1991-4B22-8887-2FCA00FCCA75}"/>
          </ac:picMkLst>
        </pc:picChg>
        <pc:cxnChg chg="add mod">
          <ac:chgData name="Britta Schumacher" userId="49b25dd6f4fc9630" providerId="LiveId" clId="{F7912F6D-DD4A-49A8-AEF2-45A77501DDED}" dt="2021-04-12T20:57:13.121" v="4982" actId="1582"/>
          <ac:cxnSpMkLst>
            <pc:docMk/>
            <pc:sldMk cId="4247276015" sldId="354"/>
            <ac:cxnSpMk id="7" creationId="{3192C8D7-1D36-4690-9B52-254A2F938D4D}"/>
          </ac:cxnSpMkLst>
        </pc:cxnChg>
      </pc:sldChg>
      <pc:sldChg chg="modSp add mod ord modNotesTx">
        <pc:chgData name="Britta Schumacher" userId="49b25dd6f4fc9630" providerId="LiveId" clId="{F7912F6D-DD4A-49A8-AEF2-45A77501DDED}" dt="2021-04-12T21:26:32.663" v="6294"/>
        <pc:sldMkLst>
          <pc:docMk/>
          <pc:sldMk cId="1764111260" sldId="355"/>
        </pc:sldMkLst>
        <pc:spChg chg="mod">
          <ac:chgData name="Britta Schumacher" userId="49b25dd6f4fc9630" providerId="LiveId" clId="{F7912F6D-DD4A-49A8-AEF2-45A77501DDED}" dt="2021-04-12T21:01:32.890" v="5258" actId="20577"/>
          <ac:spMkLst>
            <pc:docMk/>
            <pc:sldMk cId="1764111260" sldId="355"/>
            <ac:spMk id="2" creationId="{4159BE0D-E67F-436E-91C3-77AF135CB376}"/>
          </ac:spMkLst>
        </pc:spChg>
        <pc:spChg chg="mod">
          <ac:chgData name="Britta Schumacher" userId="49b25dd6f4fc9630" providerId="LiveId" clId="{F7912F6D-DD4A-49A8-AEF2-45A77501DDED}" dt="2021-04-12T21:07:45.119" v="5708" actId="20577"/>
          <ac:spMkLst>
            <pc:docMk/>
            <pc:sldMk cId="1764111260" sldId="355"/>
            <ac:spMk id="3" creationId="{F7D0AEEB-16FC-400A-B44A-927DA7420768}"/>
          </ac:spMkLst>
        </pc:spChg>
      </pc:sldChg>
      <pc:sldChg chg="addSp delSp modSp add mod modAnim modNotesTx">
        <pc:chgData name="Britta Schumacher" userId="49b25dd6f4fc9630" providerId="LiveId" clId="{F7912F6D-DD4A-49A8-AEF2-45A77501DDED}" dt="2021-04-12T21:25:24.617" v="6292"/>
        <pc:sldMkLst>
          <pc:docMk/>
          <pc:sldMk cId="1011170954" sldId="356"/>
        </pc:sldMkLst>
        <pc:spChg chg="mod">
          <ac:chgData name="Britta Schumacher" userId="49b25dd6f4fc9630" providerId="LiveId" clId="{F7912F6D-DD4A-49A8-AEF2-45A77501DDED}" dt="2021-04-12T21:11:36.316" v="5716" actId="20577"/>
          <ac:spMkLst>
            <pc:docMk/>
            <pc:sldMk cId="1011170954" sldId="356"/>
            <ac:spMk id="2" creationId="{4159BE0D-E67F-436E-91C3-77AF135CB376}"/>
          </ac:spMkLst>
        </pc:spChg>
        <pc:spChg chg="mod">
          <ac:chgData name="Britta Schumacher" userId="49b25dd6f4fc9630" providerId="LiveId" clId="{F7912F6D-DD4A-49A8-AEF2-45A77501DDED}" dt="2021-04-12T21:24:49.656" v="6286" actId="20577"/>
          <ac:spMkLst>
            <pc:docMk/>
            <pc:sldMk cId="1011170954" sldId="356"/>
            <ac:spMk id="3" creationId="{F7D0AEEB-16FC-400A-B44A-927DA7420768}"/>
          </ac:spMkLst>
        </pc:spChg>
        <pc:spChg chg="del">
          <ac:chgData name="Britta Schumacher" userId="49b25dd6f4fc9630" providerId="LiveId" clId="{F7912F6D-DD4A-49A8-AEF2-45A77501DDED}" dt="2021-04-12T21:13:59.188" v="5899" actId="478"/>
          <ac:spMkLst>
            <pc:docMk/>
            <pc:sldMk cId="1011170954" sldId="356"/>
            <ac:spMk id="8" creationId="{909D5733-DE8F-447F-9A37-4F36BFE1F53C}"/>
          </ac:spMkLst>
        </pc:spChg>
        <pc:spChg chg="add mod">
          <ac:chgData name="Britta Schumacher" userId="49b25dd6f4fc9630" providerId="LiveId" clId="{F7912F6D-DD4A-49A8-AEF2-45A77501DDED}" dt="2021-04-12T21:15:43.588" v="5976" actId="1076"/>
          <ac:spMkLst>
            <pc:docMk/>
            <pc:sldMk cId="1011170954" sldId="356"/>
            <ac:spMk id="9" creationId="{1AF0AC0D-CDAF-483C-AD7F-BED926130FC6}"/>
          </ac:spMkLst>
        </pc:spChg>
        <pc:spChg chg="add mod">
          <ac:chgData name="Britta Schumacher" userId="49b25dd6f4fc9630" providerId="LiveId" clId="{F7912F6D-DD4A-49A8-AEF2-45A77501DDED}" dt="2021-04-12T21:23:29.158" v="6233" actId="1076"/>
          <ac:spMkLst>
            <pc:docMk/>
            <pc:sldMk cId="1011170954" sldId="356"/>
            <ac:spMk id="15" creationId="{A4B1043A-F225-40DF-A32A-1C8CD483090E}"/>
          </ac:spMkLst>
        </pc:spChg>
        <pc:spChg chg="add mod">
          <ac:chgData name="Britta Schumacher" userId="49b25dd6f4fc9630" providerId="LiveId" clId="{F7912F6D-DD4A-49A8-AEF2-45A77501DDED}" dt="2021-04-12T21:24:36.533" v="6282" actId="1076"/>
          <ac:spMkLst>
            <pc:docMk/>
            <pc:sldMk cId="1011170954" sldId="356"/>
            <ac:spMk id="18" creationId="{6884D2FD-283B-4077-A757-1CC0DD630F25}"/>
          </ac:spMkLst>
        </pc:spChg>
        <pc:picChg chg="del">
          <ac:chgData name="Britta Schumacher" userId="49b25dd6f4fc9630" providerId="LiveId" clId="{F7912F6D-DD4A-49A8-AEF2-45A77501DDED}" dt="2021-04-12T21:13:56.843" v="5896" actId="478"/>
          <ac:picMkLst>
            <pc:docMk/>
            <pc:sldMk cId="1011170954" sldId="356"/>
            <ac:picMk id="5" creationId="{198152A2-C46F-460C-8E68-763BB54785BC}"/>
          </ac:picMkLst>
        </pc:picChg>
        <pc:picChg chg="add mod">
          <ac:chgData name="Britta Schumacher" userId="49b25dd6f4fc9630" providerId="LiveId" clId="{F7912F6D-DD4A-49A8-AEF2-45A77501DDED}" dt="2021-04-12T21:15:07.743" v="5904" actId="1076"/>
          <ac:picMkLst>
            <pc:docMk/>
            <pc:sldMk cId="1011170954" sldId="356"/>
            <ac:picMk id="6" creationId="{FD1CA68A-51E9-410B-B5AD-EE117E533CA6}"/>
          </ac:picMkLst>
        </pc:picChg>
        <pc:picChg chg="del">
          <ac:chgData name="Britta Schumacher" userId="49b25dd6f4fc9630" providerId="LiveId" clId="{F7912F6D-DD4A-49A8-AEF2-45A77501DDED}" dt="2021-04-12T21:12:43.773" v="5717" actId="478"/>
          <ac:picMkLst>
            <pc:docMk/>
            <pc:sldMk cId="1011170954" sldId="356"/>
            <ac:picMk id="10" creationId="{311B2183-1991-4B22-8887-2FCA00FCCA75}"/>
          </ac:picMkLst>
        </pc:picChg>
        <pc:picChg chg="add mod">
          <ac:chgData name="Britta Schumacher" userId="49b25dd6f4fc9630" providerId="LiveId" clId="{F7912F6D-DD4A-49A8-AEF2-45A77501DDED}" dt="2021-04-12T21:21:53.233" v="6183" actId="1035"/>
          <ac:picMkLst>
            <pc:docMk/>
            <pc:sldMk cId="1011170954" sldId="356"/>
            <ac:picMk id="12" creationId="{826246A4-B6D8-470D-AA63-E90A769D9780}"/>
          </ac:picMkLst>
        </pc:picChg>
        <pc:cxnChg chg="del">
          <ac:chgData name="Britta Schumacher" userId="49b25dd6f4fc9630" providerId="LiveId" clId="{F7912F6D-DD4A-49A8-AEF2-45A77501DDED}" dt="2021-04-12T21:13:57.628" v="5897" actId="478"/>
          <ac:cxnSpMkLst>
            <pc:docMk/>
            <pc:sldMk cId="1011170954" sldId="356"/>
            <ac:cxnSpMk id="7" creationId="{3192C8D7-1D36-4690-9B52-254A2F938D4D}"/>
          </ac:cxnSpMkLst>
        </pc:cxnChg>
        <pc:cxnChg chg="add mod">
          <ac:chgData name="Britta Schumacher" userId="49b25dd6f4fc9630" providerId="LiveId" clId="{F7912F6D-DD4A-49A8-AEF2-45A77501DDED}" dt="2021-04-12T21:22:11.991" v="6186" actId="208"/>
          <ac:cxnSpMkLst>
            <pc:docMk/>
            <pc:sldMk cId="1011170954" sldId="356"/>
            <ac:cxnSpMk id="14" creationId="{BA8AA096-3E67-466F-9294-DB66FE67492D}"/>
          </ac:cxnSpMkLst>
        </pc:cxnChg>
        <pc:cxnChg chg="add mod">
          <ac:chgData name="Britta Schumacher" userId="49b25dd6f4fc9630" providerId="LiveId" clId="{F7912F6D-DD4A-49A8-AEF2-45A77501DDED}" dt="2021-04-12T21:24:33.677" v="6281" actId="1076"/>
          <ac:cxnSpMkLst>
            <pc:docMk/>
            <pc:sldMk cId="1011170954" sldId="356"/>
            <ac:cxnSpMk id="17" creationId="{3194FA1E-FC9F-4968-821A-FBCBDC185495}"/>
          </ac:cxnSpMkLst>
        </pc:cxnChg>
      </pc:sldChg>
      <pc:sldChg chg="delSp modSp new mod">
        <pc:chgData name="Britta Schumacher" userId="49b25dd6f4fc9630" providerId="LiveId" clId="{F7912F6D-DD4A-49A8-AEF2-45A77501DDED}" dt="2021-04-12T21:27:00.103" v="6306" actId="478"/>
        <pc:sldMkLst>
          <pc:docMk/>
          <pc:sldMk cId="3896463424" sldId="357"/>
        </pc:sldMkLst>
        <pc:spChg chg="mod">
          <ac:chgData name="Britta Schumacher" userId="49b25dd6f4fc9630" providerId="LiveId" clId="{F7912F6D-DD4A-49A8-AEF2-45A77501DDED}" dt="2021-04-12T21:26:57.251" v="6305" actId="20577"/>
          <ac:spMkLst>
            <pc:docMk/>
            <pc:sldMk cId="3896463424" sldId="357"/>
            <ac:spMk id="2" creationId="{D3CB2601-0F41-44F3-9821-E2E64640D1FC}"/>
          </ac:spMkLst>
        </pc:spChg>
        <pc:spChg chg="del">
          <ac:chgData name="Britta Schumacher" userId="49b25dd6f4fc9630" providerId="LiveId" clId="{F7912F6D-DD4A-49A8-AEF2-45A77501DDED}" dt="2021-04-12T21:27:00.103" v="6306" actId="478"/>
          <ac:spMkLst>
            <pc:docMk/>
            <pc:sldMk cId="3896463424" sldId="357"/>
            <ac:spMk id="3" creationId="{C91AC0E4-39A8-46FA-B150-E2B4F8EA5D81}"/>
          </ac:spMkLst>
        </pc:spChg>
      </pc:sldChg>
      <pc:sldChg chg="modSp new del mod">
        <pc:chgData name="Britta Schumacher" userId="49b25dd6f4fc9630" providerId="LiveId" clId="{F7912F6D-DD4A-49A8-AEF2-45A77501DDED}" dt="2021-04-14T16:17:58.442" v="7220" actId="47"/>
        <pc:sldMkLst>
          <pc:docMk/>
          <pc:sldMk cId="2095195064" sldId="358"/>
        </pc:sldMkLst>
        <pc:spChg chg="mod">
          <ac:chgData name="Britta Schumacher" userId="49b25dd6f4fc9630" providerId="LiveId" clId="{F7912F6D-DD4A-49A8-AEF2-45A77501DDED}" dt="2021-04-12T21:28:21.452" v="6316" actId="20577"/>
          <ac:spMkLst>
            <pc:docMk/>
            <pc:sldMk cId="2095195064" sldId="358"/>
            <ac:spMk id="2" creationId="{2040D221-072F-498F-A2B4-FF77770706DC}"/>
          </ac:spMkLst>
        </pc:spChg>
        <pc:spChg chg="mod">
          <ac:chgData name="Britta Schumacher" userId="49b25dd6f4fc9630" providerId="LiveId" clId="{F7912F6D-DD4A-49A8-AEF2-45A77501DDED}" dt="2021-04-12T21:38:20.980" v="6951" actId="20577"/>
          <ac:spMkLst>
            <pc:docMk/>
            <pc:sldMk cId="2095195064" sldId="358"/>
            <ac:spMk id="3" creationId="{623F07BB-BEE3-4B78-AB3B-8028C39A9725}"/>
          </ac:spMkLst>
        </pc:spChg>
      </pc:sldChg>
      <pc:sldChg chg="modSp add mod modAnim">
        <pc:chgData name="Britta Schumacher" userId="49b25dd6f4fc9630" providerId="LiveId" clId="{F7912F6D-DD4A-49A8-AEF2-45A77501DDED}" dt="2021-04-12T21:36:21.922" v="6866" actId="114"/>
        <pc:sldMkLst>
          <pc:docMk/>
          <pc:sldMk cId="2985606388" sldId="359"/>
        </pc:sldMkLst>
        <pc:spChg chg="mod">
          <ac:chgData name="Britta Schumacher" userId="49b25dd6f4fc9630" providerId="LiveId" clId="{F7912F6D-DD4A-49A8-AEF2-45A77501DDED}" dt="2021-04-12T21:33:06.249" v="6497" actId="20577"/>
          <ac:spMkLst>
            <pc:docMk/>
            <pc:sldMk cId="2985606388" sldId="359"/>
            <ac:spMk id="2" creationId="{FD554E51-FF4D-4FDF-8D07-811A6F48C299}"/>
          </ac:spMkLst>
        </pc:spChg>
        <pc:spChg chg="mod">
          <ac:chgData name="Britta Schumacher" userId="49b25dd6f4fc9630" providerId="LiveId" clId="{F7912F6D-DD4A-49A8-AEF2-45A77501DDED}" dt="2021-04-12T21:36:21.922" v="6866" actId="114"/>
          <ac:spMkLst>
            <pc:docMk/>
            <pc:sldMk cId="2985606388" sldId="359"/>
            <ac:spMk id="3" creationId="{3E544787-3309-4EB8-B7D1-D8DC72F9C403}"/>
          </ac:spMkLst>
        </pc:spChg>
      </pc:sldChg>
      <pc:sldChg chg="add">
        <pc:chgData name="Britta Schumacher" userId="49b25dd6f4fc9630" providerId="LiveId" clId="{F7912F6D-DD4A-49A8-AEF2-45A77501DDED}" dt="2021-04-12T21:38:53.300" v="6952"/>
        <pc:sldMkLst>
          <pc:docMk/>
          <pc:sldMk cId="2984235187" sldId="360"/>
        </pc:sldMkLst>
      </pc:sldChg>
      <pc:sldChg chg="modSp add del mod">
        <pc:chgData name="Britta Schumacher" userId="49b25dd6f4fc9630" providerId="LiveId" clId="{F7912F6D-DD4A-49A8-AEF2-45A77501DDED}" dt="2021-04-14T16:18:13.892" v="7221" actId="47"/>
        <pc:sldMkLst>
          <pc:docMk/>
          <pc:sldMk cId="558068215" sldId="361"/>
        </pc:sldMkLst>
        <pc:spChg chg="mod">
          <ac:chgData name="Britta Schumacher" userId="49b25dd6f4fc9630" providerId="LiveId" clId="{F7912F6D-DD4A-49A8-AEF2-45A77501DDED}" dt="2021-04-12T21:39:03.739" v="6963" actId="20577"/>
          <ac:spMkLst>
            <pc:docMk/>
            <pc:sldMk cId="558068215" sldId="361"/>
            <ac:spMk id="2" creationId="{2040D221-072F-498F-A2B4-FF77770706DC}"/>
          </ac:spMkLst>
        </pc:spChg>
      </pc:sldChg>
      <pc:sldChg chg="addSp delSp modSp new mod modAnim">
        <pc:chgData name="Britta Schumacher" userId="49b25dd6f4fc9630" providerId="LiveId" clId="{F7912F6D-DD4A-49A8-AEF2-45A77501DDED}" dt="2021-04-12T21:52:09.252" v="7219"/>
        <pc:sldMkLst>
          <pc:docMk/>
          <pc:sldMk cId="1584987917" sldId="362"/>
        </pc:sldMkLst>
        <pc:spChg chg="add mod">
          <ac:chgData name="Britta Schumacher" userId="49b25dd6f4fc9630" providerId="LiveId" clId="{F7912F6D-DD4A-49A8-AEF2-45A77501DDED}" dt="2021-04-12T21:50:26.914" v="7180" actId="1076"/>
          <ac:spMkLst>
            <pc:docMk/>
            <pc:sldMk cId="1584987917" sldId="362"/>
            <ac:spMk id="3" creationId="{FEB341CF-E75D-44A9-A459-251C9923B290}"/>
          </ac:spMkLst>
        </pc:spChg>
        <pc:spChg chg="add mod">
          <ac:chgData name="Britta Schumacher" userId="49b25dd6f4fc9630" providerId="LiveId" clId="{F7912F6D-DD4A-49A8-AEF2-45A77501DDED}" dt="2021-04-12T21:50:29.594" v="7181" actId="1076"/>
          <ac:spMkLst>
            <pc:docMk/>
            <pc:sldMk cId="1584987917" sldId="362"/>
            <ac:spMk id="4" creationId="{F5B38E00-5D45-41DE-9318-AC412699C948}"/>
          </ac:spMkLst>
        </pc:spChg>
        <pc:spChg chg="add mod">
          <ac:chgData name="Britta Schumacher" userId="49b25dd6f4fc9630" providerId="LiveId" clId="{F7912F6D-DD4A-49A8-AEF2-45A77501DDED}" dt="2021-04-12T21:48:17.818" v="7106" actId="20577"/>
          <ac:spMkLst>
            <pc:docMk/>
            <pc:sldMk cId="1584987917" sldId="362"/>
            <ac:spMk id="9" creationId="{09E20527-149E-4869-BF99-91AEE7541058}"/>
          </ac:spMkLst>
        </pc:spChg>
        <pc:spChg chg="add mod">
          <ac:chgData name="Britta Schumacher" userId="49b25dd6f4fc9630" providerId="LiveId" clId="{F7912F6D-DD4A-49A8-AEF2-45A77501DDED}" dt="2021-04-12T21:50:14.494" v="7179" actId="114"/>
          <ac:spMkLst>
            <pc:docMk/>
            <pc:sldMk cId="1584987917" sldId="362"/>
            <ac:spMk id="13" creationId="{FFB77F32-30CA-4450-8B38-ADF8B5333BAB}"/>
          </ac:spMkLst>
        </pc:spChg>
        <pc:spChg chg="add mod">
          <ac:chgData name="Britta Schumacher" userId="49b25dd6f4fc9630" providerId="LiveId" clId="{F7912F6D-DD4A-49A8-AEF2-45A77501DDED}" dt="2021-04-12T21:51:19.272" v="7206" actId="1076"/>
          <ac:spMkLst>
            <pc:docMk/>
            <pc:sldMk cId="1584987917" sldId="362"/>
            <ac:spMk id="14" creationId="{300FEF4B-41A0-4C13-9237-389771BF7C73}"/>
          </ac:spMkLst>
        </pc:spChg>
        <pc:picChg chg="add mod">
          <ac:chgData name="Britta Schumacher" userId="49b25dd6f4fc9630" providerId="LiveId" clId="{F7912F6D-DD4A-49A8-AEF2-45A77501DDED}" dt="2021-04-12T21:44:59.827" v="6976" actId="1076"/>
          <ac:picMkLst>
            <pc:docMk/>
            <pc:sldMk cId="1584987917" sldId="362"/>
            <ac:picMk id="2" creationId="{A94D3C4A-31B6-4B66-8BAC-FF7887806645}"/>
          </ac:picMkLst>
        </pc:picChg>
        <pc:cxnChg chg="add del">
          <ac:chgData name="Britta Schumacher" userId="49b25dd6f4fc9630" providerId="LiveId" clId="{F7912F6D-DD4A-49A8-AEF2-45A77501DDED}" dt="2021-04-12T21:47:18.346" v="7005" actId="478"/>
          <ac:cxnSpMkLst>
            <pc:docMk/>
            <pc:sldMk cId="1584987917" sldId="362"/>
            <ac:cxnSpMk id="6" creationId="{05CC5BC6-D12F-44BE-820A-DD3C3BA61162}"/>
          </ac:cxnSpMkLst>
        </pc:cxnChg>
        <pc:cxnChg chg="add mod">
          <ac:chgData name="Britta Schumacher" userId="49b25dd6f4fc9630" providerId="LiveId" clId="{F7912F6D-DD4A-49A8-AEF2-45A77501DDED}" dt="2021-04-12T21:49:17.541" v="7110" actId="14100"/>
          <ac:cxnSpMkLst>
            <pc:docMk/>
            <pc:sldMk cId="1584987917" sldId="362"/>
            <ac:cxnSpMk id="8" creationId="{59E9BF68-E439-4207-854A-073D35F588D5}"/>
          </ac:cxnSpMkLst>
        </pc:cxnChg>
        <pc:cxnChg chg="add mod">
          <ac:chgData name="Britta Schumacher" userId="49b25dd6f4fc9630" providerId="LiveId" clId="{F7912F6D-DD4A-49A8-AEF2-45A77501DDED}" dt="2021-04-12T21:49:37.545" v="7113" actId="14100"/>
          <ac:cxnSpMkLst>
            <pc:docMk/>
            <pc:sldMk cId="1584987917" sldId="362"/>
            <ac:cxnSpMk id="11" creationId="{F486A865-1B86-4FE0-B846-11F2BCE3D1D5}"/>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9FBC8C-750B-4408-8A2E-CC35FA4C9790}" type="datetimeFigureOut">
              <a:rPr lang="en-US" smtClean="0"/>
              <a:t>4/14/2021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537162-EDB5-4B7C-9B77-DEBE2B43A3D2}" type="slidenum">
              <a:rPr lang="en-US" smtClean="0"/>
              <a:t>‹#›</a:t>
            </a:fld>
            <a:endParaRPr lang="en-US"/>
          </a:p>
        </p:txBody>
      </p:sp>
    </p:spTree>
    <p:extLst>
      <p:ext uri="{BB962C8B-B14F-4D97-AF65-F5344CB8AC3E}">
        <p14:creationId xmlns:p14="http://schemas.microsoft.com/office/powerpoint/2010/main" val="4269937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Our assumption that features exhibit spatial autocorrelation (the spatial dependency of geographic data; how similar are neighboring features to each other?), allows us to interpolate, or “predict” nearby unknown values based on nearby known values. We can interpolate ONLY because of the assumptions inherent in Tobler’s First Law: that nearby things are more similar than distant things.</a:t>
            </a:r>
            <a:endParaRPr lang="en-US" dirty="0"/>
          </a:p>
        </p:txBody>
      </p:sp>
      <p:sp>
        <p:nvSpPr>
          <p:cNvPr id="4" name="Slide Number Placeholder 3"/>
          <p:cNvSpPr>
            <a:spLocks noGrp="1"/>
          </p:cNvSpPr>
          <p:nvPr>
            <p:ph type="sldNum" sz="quarter" idx="5"/>
          </p:nvPr>
        </p:nvSpPr>
        <p:spPr/>
        <p:txBody>
          <a:bodyPr/>
          <a:lstStyle/>
          <a:p>
            <a:fld id="{54537162-EDB5-4B7C-9B77-DEBE2B43A3D2}" type="slidenum">
              <a:rPr lang="en-US" smtClean="0"/>
              <a:t>4</a:t>
            </a:fld>
            <a:endParaRPr lang="en-US"/>
          </a:p>
        </p:txBody>
      </p:sp>
    </p:spTree>
    <p:extLst>
      <p:ext uri="{BB962C8B-B14F-4D97-AF65-F5344CB8AC3E}">
        <p14:creationId xmlns:p14="http://schemas.microsoft.com/office/powerpoint/2010/main" val="267831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study spatiotemporal trends in US agriculture. </a:t>
            </a:r>
          </a:p>
        </p:txBody>
      </p:sp>
      <p:sp>
        <p:nvSpPr>
          <p:cNvPr id="4" name="Slide Number Placeholder 3"/>
          <p:cNvSpPr>
            <a:spLocks noGrp="1"/>
          </p:cNvSpPr>
          <p:nvPr>
            <p:ph type="sldNum" sz="quarter" idx="5"/>
          </p:nvPr>
        </p:nvSpPr>
        <p:spPr/>
        <p:txBody>
          <a:bodyPr/>
          <a:lstStyle/>
          <a:p>
            <a:fld id="{54537162-EDB5-4B7C-9B77-DEBE2B43A3D2}" type="slidenum">
              <a:rPr lang="en-US" smtClean="0"/>
              <a:t>16</a:t>
            </a:fld>
            <a:endParaRPr lang="en-US"/>
          </a:p>
        </p:txBody>
      </p:sp>
    </p:spTree>
    <p:extLst>
      <p:ext uri="{BB962C8B-B14F-4D97-AF65-F5344CB8AC3E}">
        <p14:creationId xmlns:p14="http://schemas.microsoft.com/office/powerpoint/2010/main" val="22413553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537162-EDB5-4B7C-9B77-DEBE2B43A3D2}" type="slidenum">
              <a:rPr lang="en-US" smtClean="0"/>
              <a:t>21</a:t>
            </a:fld>
            <a:endParaRPr lang="en-US"/>
          </a:p>
        </p:txBody>
      </p:sp>
    </p:spTree>
    <p:extLst>
      <p:ext uri="{BB962C8B-B14F-4D97-AF65-F5344CB8AC3E}">
        <p14:creationId xmlns:p14="http://schemas.microsoft.com/office/powerpoint/2010/main" val="3242042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537162-EDB5-4B7C-9B77-DEBE2B43A3D2}" type="slidenum">
              <a:rPr lang="en-US" smtClean="0"/>
              <a:t>22</a:t>
            </a:fld>
            <a:endParaRPr lang="en-US"/>
          </a:p>
        </p:txBody>
      </p:sp>
    </p:spTree>
    <p:extLst>
      <p:ext uri="{BB962C8B-B14F-4D97-AF65-F5344CB8AC3E}">
        <p14:creationId xmlns:p14="http://schemas.microsoft.com/office/powerpoint/2010/main" val="40893683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Calibri Light" panose="020F0302020204030204" pitchFamily="34" charset="0"/>
                <a:ea typeface="Times New Roman" panose="02020603050405020304" pitchFamily="18" charset="0"/>
              </a:rPr>
              <a:t>We know that agricultural productivity and the natural suitability of land for different agricultural uses is in great part determined by soil suitability and local topography; research suggests that soil properties (e.g., cation exchange capacity, organic matter content) explain approximately 30%, and soil topography</a:t>
            </a:r>
          </a:p>
          <a:p>
            <a:endParaRPr lang="en-US" sz="1800" dirty="0">
              <a:solidFill>
                <a:srgbClr val="000000"/>
              </a:solidFill>
              <a:effectLst/>
              <a:latin typeface="Calibri Light" panose="020F03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We suspect that the disconnect between our ecological knowledge of soil importance to agricultural yield and what we see resulting from our RFs, is possibly the coarse measurement of HWSD 1-kilometer gridded data to average county-level data. </a:t>
            </a:r>
            <a:endParaRPr lang="en-US" sz="1800" dirty="0">
              <a:effectLst/>
              <a:latin typeface="Cambria" panose="02040503050406030204" pitchFamily="18" charset="0"/>
              <a:ea typeface="MS Mincho" panose="02020609040205080304" pitchFamily="49" charset="-128"/>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54537162-EDB5-4B7C-9B77-DEBE2B43A3D2}" type="slidenum">
              <a:rPr lang="en-US" smtClean="0"/>
              <a:t>23</a:t>
            </a:fld>
            <a:endParaRPr lang="en-US"/>
          </a:p>
        </p:txBody>
      </p:sp>
    </p:spTree>
    <p:extLst>
      <p:ext uri="{BB962C8B-B14F-4D97-AF65-F5344CB8AC3E}">
        <p14:creationId xmlns:p14="http://schemas.microsoft.com/office/powerpoint/2010/main" val="4215509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PLUS, We see a different trend reflected in our partial dependence plots of SDI on yield, where yield remains constant until SDI reaches about 0.8, at which point yield steadily decreases until leveling off at SDI of about 1.5. </a:t>
            </a:r>
            <a:endParaRPr lang="en-US" sz="1800" dirty="0">
              <a:effectLst/>
              <a:latin typeface="Cambria" panose="02040503050406030204" pitchFamily="18" charset="0"/>
              <a:ea typeface="MS Mincho" panose="02020609040205080304" pitchFamily="49" charset="-128"/>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54537162-EDB5-4B7C-9B77-DEBE2B43A3D2}" type="slidenum">
              <a:rPr lang="en-US" smtClean="0"/>
              <a:t>24</a:t>
            </a:fld>
            <a:endParaRPr lang="en-US"/>
          </a:p>
        </p:txBody>
      </p:sp>
    </p:spTree>
    <p:extLst>
      <p:ext uri="{BB962C8B-B14F-4D97-AF65-F5344CB8AC3E}">
        <p14:creationId xmlns:p14="http://schemas.microsoft.com/office/powerpoint/2010/main" val="3890761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537162-EDB5-4B7C-9B77-DEBE2B43A3D2}" type="slidenum">
              <a:rPr lang="en-US" smtClean="0"/>
              <a:t>5</a:t>
            </a:fld>
            <a:endParaRPr lang="en-US"/>
          </a:p>
        </p:txBody>
      </p:sp>
    </p:spTree>
    <p:extLst>
      <p:ext uri="{BB962C8B-B14F-4D97-AF65-F5344CB8AC3E}">
        <p14:creationId xmlns:p14="http://schemas.microsoft.com/office/powerpoint/2010/main" val="3581305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537162-EDB5-4B7C-9B77-DEBE2B43A3D2}" type="slidenum">
              <a:rPr lang="en-US" smtClean="0"/>
              <a:t>6</a:t>
            </a:fld>
            <a:endParaRPr lang="en-US"/>
          </a:p>
        </p:txBody>
      </p:sp>
    </p:spTree>
    <p:extLst>
      <p:ext uri="{BB962C8B-B14F-4D97-AF65-F5344CB8AC3E}">
        <p14:creationId xmlns:p14="http://schemas.microsoft.com/office/powerpoint/2010/main" val="526948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537162-EDB5-4B7C-9B77-DEBE2B43A3D2}" type="slidenum">
              <a:rPr lang="en-US" smtClean="0"/>
              <a:t>7</a:t>
            </a:fld>
            <a:endParaRPr lang="en-US"/>
          </a:p>
        </p:txBody>
      </p:sp>
    </p:spTree>
    <p:extLst>
      <p:ext uri="{BB962C8B-B14F-4D97-AF65-F5344CB8AC3E}">
        <p14:creationId xmlns:p14="http://schemas.microsoft.com/office/powerpoint/2010/main" val="4050540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spatial relatedness to generate gridded datasets, or surfaces, that estimate our variable of interest in areas between observed points. There are several techniques used to complete this interpolation.  </a:t>
            </a:r>
          </a:p>
          <a:p>
            <a:endParaRPr lang="en-US" dirty="0"/>
          </a:p>
          <a:p>
            <a:r>
              <a:rPr lang="en-US" b="1" dirty="0"/>
              <a:t>Proximity polygons</a:t>
            </a:r>
            <a:r>
              <a:rPr lang="en-US" dirty="0"/>
              <a:t>: which assign all unsampled locations the value of the closest sampled location; this creates a tessellated surface, where lines split the midpoint between each sampled location, forming an area around each point. The area inherits the sampled points’ value. ISSUES: Surface values change abruptly, which isn’t typical in nature.</a:t>
            </a:r>
          </a:p>
          <a:p>
            <a:endParaRPr lang="en-US" dirty="0"/>
          </a:p>
          <a:p>
            <a:r>
              <a:rPr lang="en-US" b="1" dirty="0"/>
              <a:t>Inverse distance weighting (IDW): </a:t>
            </a:r>
            <a:r>
              <a:rPr lang="en-US" dirty="0"/>
              <a:t>this approach assumes that things that are closer together are more similar than those that are farther apart; IDW measures values at unmeasured locations by prescribing each measured point an influence on the unmeasured values that decrease as distance increases.</a:t>
            </a:r>
          </a:p>
          <a:p>
            <a:endParaRPr lang="en-US" dirty="0"/>
          </a:p>
          <a:p>
            <a:r>
              <a:rPr lang="en-US" b="1" dirty="0"/>
              <a:t>Kriging</a:t>
            </a:r>
            <a:r>
              <a:rPr lang="en-US" dirty="0"/>
              <a:t>: a generalized linear regression technique where the value at an unsampled location is estimated from values at neighboring locations</a:t>
            </a:r>
          </a:p>
          <a:p>
            <a:endParaRPr lang="en-US" dirty="0"/>
          </a:p>
          <a:p>
            <a:r>
              <a:rPr lang="en-US" b="1" dirty="0"/>
              <a:t>Trend surfaces</a:t>
            </a:r>
            <a:r>
              <a:rPr lang="en-US" dirty="0"/>
              <a:t>: a statistical interpolation method; we can think of this modeling as a regression on spatial coordinates</a:t>
            </a:r>
          </a:p>
          <a:p>
            <a:endParaRPr lang="en-US" dirty="0"/>
          </a:p>
          <a:p>
            <a:r>
              <a:rPr lang="en-US" dirty="0"/>
              <a:t>We’ll focus only on IDW and Kriging, here.</a:t>
            </a:r>
          </a:p>
        </p:txBody>
      </p:sp>
      <p:sp>
        <p:nvSpPr>
          <p:cNvPr id="4" name="Slide Number Placeholder 3"/>
          <p:cNvSpPr>
            <a:spLocks noGrp="1"/>
          </p:cNvSpPr>
          <p:nvPr>
            <p:ph type="sldNum" sz="quarter" idx="5"/>
          </p:nvPr>
        </p:nvSpPr>
        <p:spPr/>
        <p:txBody>
          <a:bodyPr/>
          <a:lstStyle/>
          <a:p>
            <a:fld id="{54537162-EDB5-4B7C-9B77-DEBE2B43A3D2}" type="slidenum">
              <a:rPr lang="en-US" smtClean="0"/>
              <a:t>8</a:t>
            </a:fld>
            <a:endParaRPr lang="en-US"/>
          </a:p>
        </p:txBody>
      </p:sp>
    </p:spTree>
    <p:extLst>
      <p:ext uri="{BB962C8B-B14F-4D97-AF65-F5344CB8AC3E}">
        <p14:creationId xmlns:p14="http://schemas.microsoft.com/office/powerpoint/2010/main" val="1389441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other words, the further a measured point is from the unmeasured point of interest, the less influence it will have on the prediction at the unmeasured location.</a:t>
            </a:r>
          </a:p>
        </p:txBody>
      </p:sp>
      <p:sp>
        <p:nvSpPr>
          <p:cNvPr id="4" name="Slide Number Placeholder 3"/>
          <p:cNvSpPr>
            <a:spLocks noGrp="1"/>
          </p:cNvSpPr>
          <p:nvPr>
            <p:ph type="sldNum" sz="quarter" idx="5"/>
          </p:nvPr>
        </p:nvSpPr>
        <p:spPr/>
        <p:txBody>
          <a:bodyPr/>
          <a:lstStyle/>
          <a:p>
            <a:fld id="{54537162-EDB5-4B7C-9B77-DEBE2B43A3D2}" type="slidenum">
              <a:rPr lang="en-US" smtClean="0"/>
              <a:t>9</a:t>
            </a:fld>
            <a:endParaRPr lang="en-US"/>
          </a:p>
        </p:txBody>
      </p:sp>
    </p:spTree>
    <p:extLst>
      <p:ext uri="{BB962C8B-B14F-4D97-AF65-F5344CB8AC3E}">
        <p14:creationId xmlns:p14="http://schemas.microsoft.com/office/powerpoint/2010/main" val="3619524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other words, the further a measured point is from the unmeasured point of interest, the less influence it will have on the prediction at the unmeasured location. If p is very high, only the immediate surrounding points will influence the prediction, if p = 0, all points have the same influence!</a:t>
            </a:r>
          </a:p>
          <a:p>
            <a:endParaRPr lang="en-US" dirty="0"/>
          </a:p>
          <a:p>
            <a:r>
              <a:rPr lang="en-US" dirty="0"/>
              <a:t>**we use n to exclude more distant points that will have little influence on the prediction. </a:t>
            </a:r>
          </a:p>
        </p:txBody>
      </p:sp>
      <p:sp>
        <p:nvSpPr>
          <p:cNvPr id="4" name="Slide Number Placeholder 3"/>
          <p:cNvSpPr>
            <a:spLocks noGrp="1"/>
          </p:cNvSpPr>
          <p:nvPr>
            <p:ph type="sldNum" sz="quarter" idx="5"/>
          </p:nvPr>
        </p:nvSpPr>
        <p:spPr/>
        <p:txBody>
          <a:bodyPr/>
          <a:lstStyle/>
          <a:p>
            <a:fld id="{54537162-EDB5-4B7C-9B77-DEBE2B43A3D2}" type="slidenum">
              <a:rPr lang="en-US" smtClean="0"/>
              <a:t>10</a:t>
            </a:fld>
            <a:endParaRPr lang="en-US"/>
          </a:p>
        </p:txBody>
      </p:sp>
    </p:spTree>
    <p:extLst>
      <p:ext uri="{BB962C8B-B14F-4D97-AF65-F5344CB8AC3E}">
        <p14:creationId xmlns:p14="http://schemas.microsoft.com/office/powerpoint/2010/main" val="3667843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537162-EDB5-4B7C-9B77-DEBE2B43A3D2}" type="slidenum">
              <a:rPr lang="en-US" smtClean="0"/>
              <a:t>12</a:t>
            </a:fld>
            <a:endParaRPr lang="en-US"/>
          </a:p>
        </p:txBody>
      </p:sp>
    </p:spTree>
    <p:extLst>
      <p:ext uri="{BB962C8B-B14F-4D97-AF65-F5344CB8AC3E}">
        <p14:creationId xmlns:p14="http://schemas.microsoft.com/office/powerpoint/2010/main" val="3850506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D4D4D"/>
                </a:solidFill>
                <a:effectLst/>
                <a:latin typeface="Lucida Grande"/>
              </a:rPr>
              <a:t>AGAIN, things that are closer are more alike than things farther apart. </a:t>
            </a:r>
          </a:p>
          <a:p>
            <a:endParaRPr lang="en-US" b="0" i="0" dirty="0">
              <a:solidFill>
                <a:srgbClr val="4D4D4D"/>
              </a:solidFill>
              <a:effectLst/>
              <a:latin typeface="Lucida Grande"/>
            </a:endParaRPr>
          </a:p>
          <a:p>
            <a:r>
              <a:rPr lang="en-US" b="0" i="0" dirty="0">
                <a:solidFill>
                  <a:srgbClr val="4D4D4D"/>
                </a:solidFill>
                <a:effectLst/>
                <a:latin typeface="Lucida Grande"/>
              </a:rPr>
              <a:t>Thus, pairs of locations that are closer (far left on the x-axis) should have more similar values (low on the y-axis). </a:t>
            </a:r>
          </a:p>
          <a:p>
            <a:endParaRPr lang="en-US" b="0" i="0" dirty="0">
              <a:solidFill>
                <a:srgbClr val="4D4D4D"/>
              </a:solidFill>
              <a:effectLst/>
              <a:latin typeface="Lucida Grande"/>
            </a:endParaRPr>
          </a:p>
          <a:p>
            <a:r>
              <a:rPr lang="en-US" b="0" i="0" dirty="0">
                <a:solidFill>
                  <a:srgbClr val="4D4D4D"/>
                </a:solidFill>
                <a:effectLst/>
                <a:latin typeface="Lucida Grande"/>
              </a:rPr>
              <a:t>As pairs of locations become farther apart (moving to the right on the x-axis), they should become more dissimilar and have a higher squared difference (moving up on the y-axis).</a:t>
            </a:r>
            <a:endParaRPr lang="en-US" dirty="0"/>
          </a:p>
        </p:txBody>
      </p:sp>
      <p:sp>
        <p:nvSpPr>
          <p:cNvPr id="4" name="Slide Number Placeholder 3"/>
          <p:cNvSpPr>
            <a:spLocks noGrp="1"/>
          </p:cNvSpPr>
          <p:nvPr>
            <p:ph type="sldNum" sz="quarter" idx="5"/>
          </p:nvPr>
        </p:nvSpPr>
        <p:spPr/>
        <p:txBody>
          <a:bodyPr/>
          <a:lstStyle/>
          <a:p>
            <a:fld id="{54537162-EDB5-4B7C-9B77-DEBE2B43A3D2}" type="slidenum">
              <a:rPr lang="en-US" smtClean="0"/>
              <a:t>13</a:t>
            </a:fld>
            <a:endParaRPr lang="en-US"/>
          </a:p>
        </p:txBody>
      </p:sp>
    </p:spTree>
    <p:extLst>
      <p:ext uri="{BB962C8B-B14F-4D97-AF65-F5344CB8AC3E}">
        <p14:creationId xmlns:p14="http://schemas.microsoft.com/office/powerpoint/2010/main" val="10949028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4/14/2021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4/14/2021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4/14/2021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4/14/2021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4/14/2021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4/14/2021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4/14/2021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4/14/2021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4/14/2021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4/14/2021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4/14/2021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4/14/2021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18" Type="http://schemas.openxmlformats.org/officeDocument/2006/relationships/image" Target="../media/image13.png"/><Relationship Id="rId3" Type="http://schemas.openxmlformats.org/officeDocument/2006/relationships/image" Target="../media/image16.svg"/><Relationship Id="rId7" Type="http://schemas.openxmlformats.org/officeDocument/2006/relationships/image" Target="../media/image20.svg"/><Relationship Id="rId12" Type="http://schemas.openxmlformats.org/officeDocument/2006/relationships/image" Target="../media/image25.png"/><Relationship Id="rId17" Type="http://schemas.openxmlformats.org/officeDocument/2006/relationships/image" Target="../media/image30.svg"/><Relationship Id="rId2" Type="http://schemas.openxmlformats.org/officeDocument/2006/relationships/image" Target="../media/image15.png"/><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5" Type="http://schemas.openxmlformats.org/officeDocument/2006/relationships/image" Target="../media/image28.svg"/><Relationship Id="rId10" Type="http://schemas.openxmlformats.org/officeDocument/2006/relationships/image" Target="../media/image23.png"/><Relationship Id="rId19" Type="http://schemas.openxmlformats.org/officeDocument/2006/relationships/image" Target="../media/image14.svg"/><Relationship Id="rId4" Type="http://schemas.openxmlformats.org/officeDocument/2006/relationships/image" Target="../media/image17.png"/><Relationship Id="rId9" Type="http://schemas.openxmlformats.org/officeDocument/2006/relationships/image" Target="../media/image22.svg"/><Relationship Id="rId1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42.png"/><Relationship Id="rId18" Type="http://schemas.openxmlformats.org/officeDocument/2006/relationships/image" Target="../media/image47.sv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svg"/><Relationship Id="rId17" Type="http://schemas.openxmlformats.org/officeDocument/2006/relationships/image" Target="../media/image46.png"/><Relationship Id="rId2" Type="http://schemas.openxmlformats.org/officeDocument/2006/relationships/notesSlide" Target="../notesSlides/notesSlide11.xml"/><Relationship Id="rId16" Type="http://schemas.openxmlformats.org/officeDocument/2006/relationships/image" Target="../media/image45.svg"/><Relationship Id="rId20" Type="http://schemas.openxmlformats.org/officeDocument/2006/relationships/image" Target="../media/image49.svg"/><Relationship Id="rId1" Type="http://schemas.openxmlformats.org/officeDocument/2006/relationships/slideLayout" Target="../slideLayouts/slideLayout6.xml"/><Relationship Id="rId6" Type="http://schemas.openxmlformats.org/officeDocument/2006/relationships/image" Target="../media/image35.sv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svg"/><Relationship Id="rId19" Type="http://schemas.openxmlformats.org/officeDocument/2006/relationships/image" Target="../media/image48.png"/><Relationship Id="rId4" Type="http://schemas.openxmlformats.org/officeDocument/2006/relationships/image" Target="../media/image33.svg"/><Relationship Id="rId9" Type="http://schemas.openxmlformats.org/officeDocument/2006/relationships/image" Target="../media/image38.png"/><Relationship Id="rId14" Type="http://schemas.openxmlformats.org/officeDocument/2006/relationships/image" Target="../media/image43.svg"/></Relationships>
</file>

<file path=ppt/slides/_rels/slide2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F329C-0E76-4F99-B9D0-78A7EE78CF6F}"/>
              </a:ext>
            </a:extLst>
          </p:cNvPr>
          <p:cNvSpPr>
            <a:spLocks noGrp="1"/>
          </p:cNvSpPr>
          <p:nvPr>
            <p:ph type="ctrTitle"/>
          </p:nvPr>
        </p:nvSpPr>
        <p:spPr/>
        <p:txBody>
          <a:bodyPr/>
          <a:lstStyle/>
          <a:p>
            <a:r>
              <a:rPr lang="en-US" dirty="0"/>
              <a:t>GEOG 4870/6870</a:t>
            </a:r>
          </a:p>
        </p:txBody>
      </p:sp>
      <p:sp>
        <p:nvSpPr>
          <p:cNvPr id="3" name="Subtitle 2">
            <a:extLst>
              <a:ext uri="{FF2B5EF4-FFF2-40B4-BE49-F238E27FC236}">
                <a16:creationId xmlns:a16="http://schemas.microsoft.com/office/drawing/2014/main" id="{660C51A0-5F96-48E7-AB26-317D04B1F4B2}"/>
              </a:ext>
            </a:extLst>
          </p:cNvPr>
          <p:cNvSpPr>
            <a:spLocks noGrp="1"/>
          </p:cNvSpPr>
          <p:nvPr>
            <p:ph type="subTitle" idx="1"/>
          </p:nvPr>
        </p:nvSpPr>
        <p:spPr/>
        <p:txBody>
          <a:bodyPr/>
          <a:lstStyle/>
          <a:p>
            <a:r>
              <a:rPr lang="en-US" dirty="0"/>
              <a:t>Week 14: Spatial interpolation</a:t>
            </a:r>
          </a:p>
        </p:txBody>
      </p:sp>
    </p:spTree>
    <p:extLst>
      <p:ext uri="{BB962C8B-B14F-4D97-AF65-F5344CB8AC3E}">
        <p14:creationId xmlns:p14="http://schemas.microsoft.com/office/powerpoint/2010/main" val="30426337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9BE0D-E67F-436E-91C3-77AF135CB376}"/>
              </a:ext>
            </a:extLst>
          </p:cNvPr>
          <p:cNvSpPr>
            <a:spLocks noGrp="1"/>
          </p:cNvSpPr>
          <p:nvPr>
            <p:ph type="title"/>
          </p:nvPr>
        </p:nvSpPr>
        <p:spPr/>
        <p:txBody>
          <a:bodyPr/>
          <a:lstStyle/>
          <a:p>
            <a:r>
              <a:rPr lang="en-US" dirty="0"/>
              <a:t>Inverse Distance Weighting (IDW)</a:t>
            </a:r>
          </a:p>
        </p:txBody>
      </p:sp>
      <p:sp>
        <p:nvSpPr>
          <p:cNvPr id="3" name="Content Placeholder 2">
            <a:extLst>
              <a:ext uri="{FF2B5EF4-FFF2-40B4-BE49-F238E27FC236}">
                <a16:creationId xmlns:a16="http://schemas.microsoft.com/office/drawing/2014/main" id="{F7D0AEEB-16FC-400A-B44A-927DA7420768}"/>
              </a:ext>
            </a:extLst>
          </p:cNvPr>
          <p:cNvSpPr>
            <a:spLocks noGrp="1"/>
          </p:cNvSpPr>
          <p:nvPr>
            <p:ph idx="1"/>
          </p:nvPr>
        </p:nvSpPr>
        <p:spPr>
          <a:xfrm>
            <a:off x="1097280" y="2108201"/>
            <a:ext cx="5553891" cy="3760891"/>
          </a:xfrm>
        </p:spPr>
        <p:txBody>
          <a:bodyPr/>
          <a:lstStyle/>
          <a:p>
            <a:r>
              <a:rPr lang="en-US" dirty="0"/>
              <a:t>There are two user-defined parameters in IDW:</a:t>
            </a:r>
          </a:p>
          <a:p>
            <a:endParaRPr lang="en-US" dirty="0"/>
          </a:p>
          <a:p>
            <a:r>
              <a:rPr lang="en-US" dirty="0"/>
              <a:t>1) </a:t>
            </a:r>
            <a:r>
              <a:rPr lang="en-US" i="1" dirty="0"/>
              <a:t>p</a:t>
            </a:r>
            <a:r>
              <a:rPr lang="en-US" dirty="0"/>
              <a:t>, or </a:t>
            </a:r>
            <a:r>
              <a:rPr lang="en-US" i="1" dirty="0"/>
              <a:t>power</a:t>
            </a:r>
            <a:r>
              <a:rPr lang="en-US" dirty="0"/>
              <a:t>: increasing </a:t>
            </a:r>
            <a:r>
              <a:rPr lang="en-US" i="1" dirty="0"/>
              <a:t>p</a:t>
            </a:r>
            <a:r>
              <a:rPr lang="en-US" dirty="0"/>
              <a:t> reduces the influence of more distant neighbors relative to closer ones (default in R, </a:t>
            </a:r>
            <a:r>
              <a:rPr lang="en-US" i="1" dirty="0"/>
              <a:t>p</a:t>
            </a:r>
            <a:r>
              <a:rPr lang="en-US" dirty="0"/>
              <a:t> = 2).; and,</a:t>
            </a:r>
          </a:p>
          <a:p>
            <a:endParaRPr lang="en-US" dirty="0"/>
          </a:p>
          <a:p>
            <a:r>
              <a:rPr lang="en-US" dirty="0"/>
              <a:t>2) </a:t>
            </a:r>
            <a:r>
              <a:rPr lang="en-US" i="1" dirty="0"/>
              <a:t>n</a:t>
            </a:r>
            <a:r>
              <a:rPr lang="en-US" dirty="0"/>
              <a:t>, or </a:t>
            </a:r>
            <a:r>
              <a:rPr lang="en-US" i="1" dirty="0"/>
              <a:t>neighbors</a:t>
            </a:r>
            <a:r>
              <a:rPr lang="en-US" dirty="0"/>
              <a:t>: defines the search neighborhood, the higher the </a:t>
            </a:r>
            <a:r>
              <a:rPr lang="en-US" i="1" dirty="0"/>
              <a:t>n</a:t>
            </a:r>
            <a:r>
              <a:rPr lang="en-US" dirty="0"/>
              <a:t>, the more values that contribute to the interpolation.</a:t>
            </a:r>
          </a:p>
        </p:txBody>
      </p:sp>
      <p:pic>
        <p:nvPicPr>
          <p:cNvPr id="5" name="Picture 4" descr="Diagram, schematic&#10;&#10;Description automatically generated">
            <a:extLst>
              <a:ext uri="{FF2B5EF4-FFF2-40B4-BE49-F238E27FC236}">
                <a16:creationId xmlns:a16="http://schemas.microsoft.com/office/drawing/2014/main" id="{198152A2-C46F-460C-8E68-763BB5478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4867" y="3988646"/>
            <a:ext cx="2754396" cy="2351314"/>
          </a:xfrm>
          <a:prstGeom prst="rect">
            <a:avLst/>
          </a:prstGeom>
        </p:spPr>
      </p:pic>
      <p:cxnSp>
        <p:nvCxnSpPr>
          <p:cNvPr id="7" name="Straight Arrow Connector 6">
            <a:extLst>
              <a:ext uri="{FF2B5EF4-FFF2-40B4-BE49-F238E27FC236}">
                <a16:creationId xmlns:a16="http://schemas.microsoft.com/office/drawing/2014/main" id="{3192C8D7-1D36-4690-9B52-254A2F938D4D}"/>
              </a:ext>
            </a:extLst>
          </p:cNvPr>
          <p:cNvCxnSpPr/>
          <p:nvPr/>
        </p:nvCxnSpPr>
        <p:spPr>
          <a:xfrm>
            <a:off x="6291943" y="5562600"/>
            <a:ext cx="163013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9D5733-DE8F-447F-9A37-4F36BFE1F53C}"/>
              </a:ext>
            </a:extLst>
          </p:cNvPr>
          <p:cNvSpPr txBox="1"/>
          <p:nvPr/>
        </p:nvSpPr>
        <p:spPr>
          <a:xfrm>
            <a:off x="6843958" y="5592093"/>
            <a:ext cx="526106" cy="276999"/>
          </a:xfrm>
          <a:prstGeom prst="rect">
            <a:avLst/>
          </a:prstGeom>
          <a:noFill/>
        </p:spPr>
        <p:txBody>
          <a:bodyPr wrap="none" rtlCol="0">
            <a:spAutoFit/>
          </a:bodyPr>
          <a:lstStyle/>
          <a:p>
            <a:r>
              <a:rPr lang="en-US" sz="1200" i="1" dirty="0"/>
              <a:t>n</a:t>
            </a:r>
            <a:r>
              <a:rPr lang="en-US" sz="1200" dirty="0"/>
              <a:t> = 5</a:t>
            </a:r>
          </a:p>
        </p:txBody>
      </p:sp>
      <p:pic>
        <p:nvPicPr>
          <p:cNvPr id="10" name="Picture 9" descr="Chart, line chart&#10;&#10;Description automatically generated">
            <a:extLst>
              <a:ext uri="{FF2B5EF4-FFF2-40B4-BE49-F238E27FC236}">
                <a16:creationId xmlns:a16="http://schemas.microsoft.com/office/drawing/2014/main" id="{311B2183-1991-4B22-8887-2FCA00FCCA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1560" y="2296246"/>
            <a:ext cx="3167445" cy="1662908"/>
          </a:xfrm>
          <a:prstGeom prst="rect">
            <a:avLst/>
          </a:prstGeom>
        </p:spPr>
      </p:pic>
    </p:spTree>
    <p:extLst>
      <p:ext uri="{BB962C8B-B14F-4D97-AF65-F5344CB8AC3E}">
        <p14:creationId xmlns:p14="http://schemas.microsoft.com/office/powerpoint/2010/main" val="4247276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A94D3C4A-31B6-4B66-8BAC-FF7887806645}"/>
              </a:ext>
            </a:extLst>
          </p:cNvPr>
          <p:cNvPicPr>
            <a:picLocks noChangeAspect="1"/>
          </p:cNvPicPr>
          <p:nvPr/>
        </p:nvPicPr>
        <p:blipFill rotWithShape="1">
          <a:blip r:embed="rId2">
            <a:extLst>
              <a:ext uri="{28A0092B-C50C-407E-A947-70E740481C1C}">
                <a14:useLocalDpi xmlns:a14="http://schemas.microsoft.com/office/drawing/2010/main" val="0"/>
              </a:ext>
            </a:extLst>
          </a:blip>
          <a:srcRect l="12074" r="25342"/>
          <a:stretch/>
        </p:blipFill>
        <p:spPr>
          <a:xfrm>
            <a:off x="2405744" y="901958"/>
            <a:ext cx="7380512" cy="5054083"/>
          </a:xfrm>
          <a:prstGeom prst="rect">
            <a:avLst/>
          </a:prstGeom>
        </p:spPr>
      </p:pic>
      <p:sp>
        <p:nvSpPr>
          <p:cNvPr id="3" name="Oval 2">
            <a:extLst>
              <a:ext uri="{FF2B5EF4-FFF2-40B4-BE49-F238E27FC236}">
                <a16:creationId xmlns:a16="http://schemas.microsoft.com/office/drawing/2014/main" id="{FEB341CF-E75D-44A9-A459-251C9923B290}"/>
              </a:ext>
            </a:extLst>
          </p:cNvPr>
          <p:cNvSpPr/>
          <p:nvPr/>
        </p:nvSpPr>
        <p:spPr>
          <a:xfrm>
            <a:off x="3744686" y="2479001"/>
            <a:ext cx="2264227" cy="213546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F5B38E00-5D45-41DE-9318-AC412699C948}"/>
              </a:ext>
            </a:extLst>
          </p:cNvPr>
          <p:cNvSpPr/>
          <p:nvPr/>
        </p:nvSpPr>
        <p:spPr>
          <a:xfrm>
            <a:off x="4789713" y="3455218"/>
            <a:ext cx="174171" cy="15784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59E9BF68-E439-4207-854A-073D35F588D5}"/>
              </a:ext>
            </a:extLst>
          </p:cNvPr>
          <p:cNvCxnSpPr>
            <a:cxnSpLocks/>
          </p:cNvCxnSpPr>
          <p:nvPr/>
        </p:nvCxnSpPr>
        <p:spPr>
          <a:xfrm flipH="1" flipV="1">
            <a:off x="4876800" y="2888166"/>
            <a:ext cx="4909457" cy="12919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9E20527-149E-4869-BF99-91AEE7541058}"/>
              </a:ext>
            </a:extLst>
          </p:cNvPr>
          <p:cNvSpPr txBox="1"/>
          <p:nvPr/>
        </p:nvSpPr>
        <p:spPr>
          <a:xfrm>
            <a:off x="9938657" y="4180114"/>
            <a:ext cx="2057399" cy="830997"/>
          </a:xfrm>
          <a:prstGeom prst="rect">
            <a:avLst/>
          </a:prstGeom>
          <a:noFill/>
        </p:spPr>
        <p:txBody>
          <a:bodyPr wrap="square" rtlCol="0">
            <a:spAutoFit/>
          </a:bodyPr>
          <a:lstStyle/>
          <a:p>
            <a:r>
              <a:rPr lang="en-US" sz="1200" dirty="0"/>
              <a:t>This measured point will have far less influence on our red unmeasured point than…..</a:t>
            </a:r>
          </a:p>
        </p:txBody>
      </p:sp>
      <p:cxnSp>
        <p:nvCxnSpPr>
          <p:cNvPr id="11" name="Straight Arrow Connector 10">
            <a:extLst>
              <a:ext uri="{FF2B5EF4-FFF2-40B4-BE49-F238E27FC236}">
                <a16:creationId xmlns:a16="http://schemas.microsoft.com/office/drawing/2014/main" id="{F486A865-1B86-4FE0-B846-11F2BCE3D1D5}"/>
              </a:ext>
            </a:extLst>
          </p:cNvPr>
          <p:cNvCxnSpPr>
            <a:cxnSpLocks/>
          </p:cNvCxnSpPr>
          <p:nvPr/>
        </p:nvCxnSpPr>
        <p:spPr>
          <a:xfrm flipH="1" flipV="1">
            <a:off x="5274528" y="3907707"/>
            <a:ext cx="3155794" cy="1500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B77F32-30CA-4450-8B38-ADF8B5333BAB}"/>
              </a:ext>
            </a:extLst>
          </p:cNvPr>
          <p:cNvSpPr txBox="1"/>
          <p:nvPr/>
        </p:nvSpPr>
        <p:spPr>
          <a:xfrm>
            <a:off x="8430322" y="5125044"/>
            <a:ext cx="2057399" cy="461665"/>
          </a:xfrm>
          <a:prstGeom prst="rect">
            <a:avLst/>
          </a:prstGeom>
          <a:noFill/>
        </p:spPr>
        <p:txBody>
          <a:bodyPr wrap="square" rtlCol="0">
            <a:spAutoFit/>
          </a:bodyPr>
          <a:lstStyle/>
          <a:p>
            <a:r>
              <a:rPr lang="en-US" sz="1200" dirty="0"/>
              <a:t>…this measured point due to our choice of a higher </a:t>
            </a:r>
            <a:r>
              <a:rPr lang="en-US" sz="1200" i="1" dirty="0"/>
              <a:t>p</a:t>
            </a:r>
            <a:r>
              <a:rPr lang="en-US" sz="1200" dirty="0"/>
              <a:t>. </a:t>
            </a:r>
          </a:p>
        </p:txBody>
      </p:sp>
      <p:sp>
        <p:nvSpPr>
          <p:cNvPr id="14" name="TextBox 13">
            <a:extLst>
              <a:ext uri="{FF2B5EF4-FFF2-40B4-BE49-F238E27FC236}">
                <a16:creationId xmlns:a16="http://schemas.microsoft.com/office/drawing/2014/main" id="{300FEF4B-41A0-4C13-9237-389771BF7C73}"/>
              </a:ext>
            </a:extLst>
          </p:cNvPr>
          <p:cNvSpPr txBox="1"/>
          <p:nvPr/>
        </p:nvSpPr>
        <p:spPr>
          <a:xfrm>
            <a:off x="3344970" y="4517228"/>
            <a:ext cx="2057399" cy="276999"/>
          </a:xfrm>
          <a:prstGeom prst="rect">
            <a:avLst/>
          </a:prstGeom>
          <a:noFill/>
        </p:spPr>
        <p:txBody>
          <a:bodyPr wrap="square" rtlCol="0">
            <a:spAutoFit/>
          </a:bodyPr>
          <a:lstStyle/>
          <a:p>
            <a:r>
              <a:rPr lang="en-US" sz="1200" b="1" i="1" dirty="0">
                <a:solidFill>
                  <a:srgbClr val="FF0000"/>
                </a:solidFill>
              </a:rPr>
              <a:t>n </a:t>
            </a:r>
            <a:r>
              <a:rPr lang="en-US" sz="1200" b="1" dirty="0">
                <a:solidFill>
                  <a:srgbClr val="FF0000"/>
                </a:solidFill>
              </a:rPr>
              <a:t>= 7, </a:t>
            </a:r>
            <a:r>
              <a:rPr lang="en-US" sz="1200" b="1" i="1" dirty="0">
                <a:solidFill>
                  <a:srgbClr val="FF0000"/>
                </a:solidFill>
              </a:rPr>
              <a:t>p</a:t>
            </a:r>
            <a:r>
              <a:rPr lang="en-US" sz="1200" b="1" dirty="0">
                <a:solidFill>
                  <a:srgbClr val="FF0000"/>
                </a:solidFill>
              </a:rPr>
              <a:t> = 2</a:t>
            </a:r>
          </a:p>
        </p:txBody>
      </p:sp>
    </p:spTree>
    <p:extLst>
      <p:ext uri="{BB962C8B-B14F-4D97-AF65-F5344CB8AC3E}">
        <p14:creationId xmlns:p14="http://schemas.microsoft.com/office/powerpoint/2010/main" val="158498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9BE0D-E67F-436E-91C3-77AF135CB376}"/>
              </a:ext>
            </a:extLst>
          </p:cNvPr>
          <p:cNvSpPr>
            <a:spLocks noGrp="1"/>
          </p:cNvSpPr>
          <p:nvPr>
            <p:ph type="title"/>
          </p:nvPr>
        </p:nvSpPr>
        <p:spPr>
          <a:xfrm>
            <a:off x="643466" y="786383"/>
            <a:ext cx="3517567" cy="2093975"/>
          </a:xfrm>
        </p:spPr>
        <p:txBody>
          <a:bodyPr anchor="b">
            <a:normAutofit/>
          </a:bodyPr>
          <a:lstStyle/>
          <a:p>
            <a:r>
              <a:rPr lang="en-US" dirty="0"/>
              <a:t>Kriging</a:t>
            </a:r>
          </a:p>
        </p:txBody>
      </p:sp>
      <p:pic>
        <p:nvPicPr>
          <p:cNvPr id="4" name="Picture 3" descr="A picture containing chart&#10;&#10;Description automatically generated">
            <a:extLst>
              <a:ext uri="{FF2B5EF4-FFF2-40B4-BE49-F238E27FC236}">
                <a16:creationId xmlns:a16="http://schemas.microsoft.com/office/drawing/2014/main" id="{0061BED7-F902-4503-AEB9-8B02C588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8984" y="1355615"/>
            <a:ext cx="5928344" cy="4209124"/>
          </a:xfrm>
          <a:prstGeom prst="rect">
            <a:avLst/>
          </a:prstGeom>
          <a:noFill/>
        </p:spPr>
      </p:pic>
      <p:sp>
        <p:nvSpPr>
          <p:cNvPr id="3" name="Content Placeholder 2">
            <a:extLst>
              <a:ext uri="{FF2B5EF4-FFF2-40B4-BE49-F238E27FC236}">
                <a16:creationId xmlns:a16="http://schemas.microsoft.com/office/drawing/2014/main" id="{F7D0AEEB-16FC-400A-B44A-927DA7420768}"/>
              </a:ext>
            </a:extLst>
          </p:cNvPr>
          <p:cNvSpPr>
            <a:spLocks noGrp="1"/>
          </p:cNvSpPr>
          <p:nvPr>
            <p:ph type="body" sz="half" idx="2"/>
          </p:nvPr>
        </p:nvSpPr>
        <p:spPr>
          <a:xfrm>
            <a:off x="643465" y="3043050"/>
            <a:ext cx="3517567" cy="3064505"/>
          </a:xfrm>
        </p:spPr>
        <p:txBody>
          <a:bodyPr>
            <a:normAutofit/>
          </a:bodyPr>
          <a:lstStyle/>
          <a:p>
            <a:pPr>
              <a:lnSpc>
                <a:spcPct val="100000"/>
              </a:lnSpc>
            </a:pPr>
            <a:r>
              <a:rPr lang="en-US" sz="1500" dirty="0"/>
              <a:t>Where </a:t>
            </a:r>
            <a:r>
              <a:rPr lang="en-US" sz="1500" b="1" dirty="0"/>
              <a:t>IDW </a:t>
            </a:r>
            <a:r>
              <a:rPr lang="en-US" sz="1500" dirty="0"/>
              <a:t>interpolates uniformly across our region of interest based on </a:t>
            </a:r>
            <a:r>
              <a:rPr lang="en-US" sz="1500" i="1" dirty="0"/>
              <a:t>p</a:t>
            </a:r>
            <a:r>
              <a:rPr lang="en-US" sz="1500" dirty="0"/>
              <a:t> and </a:t>
            </a:r>
            <a:r>
              <a:rPr lang="en-US" sz="1500" i="1" dirty="0"/>
              <a:t>n</a:t>
            </a:r>
            <a:r>
              <a:rPr lang="en-US" sz="1500" dirty="0"/>
              <a:t>, </a:t>
            </a:r>
            <a:r>
              <a:rPr lang="en-US" sz="1500" b="1" dirty="0"/>
              <a:t>kriging</a:t>
            </a:r>
            <a:r>
              <a:rPr lang="en-US" sz="1500" dirty="0"/>
              <a:t> allows </a:t>
            </a:r>
            <a:r>
              <a:rPr lang="en-US" sz="1500" i="1" dirty="0"/>
              <a:t>localized</a:t>
            </a:r>
            <a:r>
              <a:rPr lang="en-US" sz="1500" dirty="0"/>
              <a:t> </a:t>
            </a:r>
            <a:r>
              <a:rPr lang="en-US" sz="1500" i="1" dirty="0"/>
              <a:t>patterns</a:t>
            </a:r>
            <a:r>
              <a:rPr lang="en-US" sz="1500" dirty="0"/>
              <a:t> of points to drive the interpolation process!</a:t>
            </a:r>
          </a:p>
          <a:p>
            <a:pPr>
              <a:lnSpc>
                <a:spcPct val="100000"/>
              </a:lnSpc>
            </a:pPr>
            <a:r>
              <a:rPr lang="en-US" sz="1500" dirty="0"/>
              <a:t>To make predictions, we calculate a </a:t>
            </a:r>
            <a:r>
              <a:rPr lang="en-US" sz="1500" i="1" dirty="0"/>
              <a:t>sample variogram</a:t>
            </a:r>
            <a:r>
              <a:rPr lang="en-US" sz="1500" dirty="0"/>
              <a:t> visualizing the spatial relatedness of points as a function of lag (or the different between the locations of two measurements) and then choose a </a:t>
            </a:r>
            <a:r>
              <a:rPr lang="en-US" sz="1500" i="1" dirty="0"/>
              <a:t>model variogram </a:t>
            </a:r>
            <a:r>
              <a:rPr lang="en-US" sz="1500" dirty="0"/>
              <a:t>that fits the sample for interpolation.</a:t>
            </a:r>
          </a:p>
        </p:txBody>
      </p:sp>
    </p:spTree>
    <p:extLst>
      <p:ext uri="{BB962C8B-B14F-4D97-AF65-F5344CB8AC3E}">
        <p14:creationId xmlns:p14="http://schemas.microsoft.com/office/powerpoint/2010/main" val="1764111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9BE0D-E67F-436E-91C3-77AF135CB376}"/>
              </a:ext>
            </a:extLst>
          </p:cNvPr>
          <p:cNvSpPr>
            <a:spLocks noGrp="1"/>
          </p:cNvSpPr>
          <p:nvPr>
            <p:ph type="title"/>
          </p:nvPr>
        </p:nvSpPr>
        <p:spPr/>
        <p:txBody>
          <a:bodyPr/>
          <a:lstStyle/>
          <a:p>
            <a:r>
              <a:rPr lang="en-US" dirty="0"/>
              <a:t>Kriging</a:t>
            </a:r>
          </a:p>
        </p:txBody>
      </p:sp>
      <p:sp>
        <p:nvSpPr>
          <p:cNvPr id="3" name="Content Placeholder 2">
            <a:extLst>
              <a:ext uri="{FF2B5EF4-FFF2-40B4-BE49-F238E27FC236}">
                <a16:creationId xmlns:a16="http://schemas.microsoft.com/office/drawing/2014/main" id="{F7D0AEEB-16FC-400A-B44A-927DA7420768}"/>
              </a:ext>
            </a:extLst>
          </p:cNvPr>
          <p:cNvSpPr>
            <a:spLocks noGrp="1"/>
          </p:cNvSpPr>
          <p:nvPr>
            <p:ph idx="1"/>
          </p:nvPr>
        </p:nvSpPr>
        <p:spPr>
          <a:xfrm>
            <a:off x="1097280" y="2108201"/>
            <a:ext cx="5553891" cy="3760891"/>
          </a:xfrm>
        </p:spPr>
        <p:txBody>
          <a:bodyPr/>
          <a:lstStyle/>
          <a:p>
            <a:r>
              <a:rPr lang="en-US" dirty="0"/>
              <a:t>The variogram() function in </a:t>
            </a:r>
            <a:r>
              <a:rPr lang="en-US" dirty="0" err="1"/>
              <a:t>gstat</a:t>
            </a:r>
            <a:r>
              <a:rPr lang="en-US" dirty="0"/>
              <a:t> computes the sample variogram by plotting all possible squared differences of observation pairs against their separation distance.</a:t>
            </a:r>
          </a:p>
          <a:p>
            <a:endParaRPr lang="en-US" dirty="0"/>
          </a:p>
          <a:p>
            <a:r>
              <a:rPr lang="en-US" dirty="0"/>
              <a:t>R then spits out our sample or empirical </a:t>
            </a:r>
            <a:r>
              <a:rPr lang="en-US" dirty="0" err="1"/>
              <a:t>semivariogram</a:t>
            </a:r>
            <a:r>
              <a:rPr lang="en-US" dirty="0"/>
              <a:t>, which we will fit a model (e.g., circular, spherical, exponential, gaussian, linear) to use for prediction.</a:t>
            </a:r>
          </a:p>
        </p:txBody>
      </p:sp>
      <p:pic>
        <p:nvPicPr>
          <p:cNvPr id="6" name="Picture 5" descr="Diagram, schematic&#10;&#10;Description automatically generated">
            <a:extLst>
              <a:ext uri="{FF2B5EF4-FFF2-40B4-BE49-F238E27FC236}">
                <a16:creationId xmlns:a16="http://schemas.microsoft.com/office/drawing/2014/main" id="{FD1CA68A-51E9-410B-B5AD-EE117E533C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4720" y="474663"/>
            <a:ext cx="3810000" cy="3267075"/>
          </a:xfrm>
          <a:prstGeom prst="rect">
            <a:avLst/>
          </a:prstGeom>
        </p:spPr>
      </p:pic>
      <p:sp>
        <p:nvSpPr>
          <p:cNvPr id="9" name="TextBox 8">
            <a:extLst>
              <a:ext uri="{FF2B5EF4-FFF2-40B4-BE49-F238E27FC236}">
                <a16:creationId xmlns:a16="http://schemas.microsoft.com/office/drawing/2014/main" id="{1AF0AC0D-CDAF-483C-AD7F-BED926130FC6}"/>
              </a:ext>
            </a:extLst>
          </p:cNvPr>
          <p:cNvSpPr txBox="1"/>
          <p:nvPr/>
        </p:nvSpPr>
        <p:spPr>
          <a:xfrm>
            <a:off x="9808029" y="3280073"/>
            <a:ext cx="2296886" cy="461665"/>
          </a:xfrm>
          <a:prstGeom prst="rect">
            <a:avLst/>
          </a:prstGeom>
          <a:noFill/>
        </p:spPr>
        <p:txBody>
          <a:bodyPr wrap="square" rtlCol="0">
            <a:spAutoFit/>
          </a:bodyPr>
          <a:lstStyle/>
          <a:p>
            <a:r>
              <a:rPr lang="en-US" sz="1200" dirty="0">
                <a:solidFill>
                  <a:srgbClr val="FF0000"/>
                </a:solidFill>
              </a:rPr>
              <a:t>Pairing one point (in red) with all other measured locations.</a:t>
            </a:r>
          </a:p>
        </p:txBody>
      </p:sp>
      <p:pic>
        <p:nvPicPr>
          <p:cNvPr id="12" name="Picture 11" descr="Chart, scatter chart&#10;&#10;Description automatically generated">
            <a:extLst>
              <a:ext uri="{FF2B5EF4-FFF2-40B4-BE49-F238E27FC236}">
                <a16:creationId xmlns:a16="http://schemas.microsoft.com/office/drawing/2014/main" id="{826246A4-B6D8-470D-AA63-E90A769D97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1740" y="3918912"/>
            <a:ext cx="4455960" cy="2928202"/>
          </a:xfrm>
          <a:prstGeom prst="rect">
            <a:avLst/>
          </a:prstGeom>
          <a:ln>
            <a:solidFill>
              <a:schemeClr val="tx1"/>
            </a:solidFill>
          </a:ln>
        </p:spPr>
      </p:pic>
      <p:cxnSp>
        <p:nvCxnSpPr>
          <p:cNvPr id="14" name="Straight Arrow Connector 13">
            <a:extLst>
              <a:ext uri="{FF2B5EF4-FFF2-40B4-BE49-F238E27FC236}">
                <a16:creationId xmlns:a16="http://schemas.microsoft.com/office/drawing/2014/main" id="{BA8AA096-3E67-466F-9294-DB66FE67492D}"/>
              </a:ext>
            </a:extLst>
          </p:cNvPr>
          <p:cNvCxnSpPr/>
          <p:nvPr/>
        </p:nvCxnSpPr>
        <p:spPr>
          <a:xfrm>
            <a:off x="8882743" y="5050971"/>
            <a:ext cx="598714" cy="5769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4B1043A-F225-40DF-A32A-1C8CD483090E}"/>
              </a:ext>
            </a:extLst>
          </p:cNvPr>
          <p:cNvSpPr txBox="1"/>
          <p:nvPr/>
        </p:nvSpPr>
        <p:spPr>
          <a:xfrm>
            <a:off x="9481457" y="5545016"/>
            <a:ext cx="1478280" cy="461665"/>
          </a:xfrm>
          <a:prstGeom prst="rect">
            <a:avLst/>
          </a:prstGeom>
          <a:noFill/>
        </p:spPr>
        <p:txBody>
          <a:bodyPr wrap="square" rtlCol="0">
            <a:spAutoFit/>
          </a:bodyPr>
          <a:lstStyle/>
          <a:p>
            <a:r>
              <a:rPr lang="en-US" sz="1200" dirty="0">
                <a:solidFill>
                  <a:srgbClr val="FF0000"/>
                </a:solidFill>
              </a:rPr>
              <a:t>Points are sample </a:t>
            </a:r>
            <a:r>
              <a:rPr lang="en-US" sz="1200" dirty="0" err="1">
                <a:solidFill>
                  <a:srgbClr val="FF0000"/>
                </a:solidFill>
              </a:rPr>
              <a:t>semivariogram</a:t>
            </a:r>
            <a:endParaRPr lang="en-US" sz="1200" dirty="0">
              <a:solidFill>
                <a:srgbClr val="FF0000"/>
              </a:solidFill>
            </a:endParaRPr>
          </a:p>
        </p:txBody>
      </p:sp>
      <p:cxnSp>
        <p:nvCxnSpPr>
          <p:cNvPr id="17" name="Straight Arrow Connector 16">
            <a:extLst>
              <a:ext uri="{FF2B5EF4-FFF2-40B4-BE49-F238E27FC236}">
                <a16:creationId xmlns:a16="http://schemas.microsoft.com/office/drawing/2014/main" id="{3194FA1E-FC9F-4968-821A-FBCBDC185495}"/>
              </a:ext>
            </a:extLst>
          </p:cNvPr>
          <p:cNvCxnSpPr/>
          <p:nvPr/>
        </p:nvCxnSpPr>
        <p:spPr>
          <a:xfrm>
            <a:off x="9720618" y="4430486"/>
            <a:ext cx="500742" cy="62048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884D2FD-283B-4077-A757-1CC0DD630F25}"/>
              </a:ext>
            </a:extLst>
          </p:cNvPr>
          <p:cNvSpPr txBox="1"/>
          <p:nvPr/>
        </p:nvSpPr>
        <p:spPr>
          <a:xfrm>
            <a:off x="10198338" y="4824856"/>
            <a:ext cx="1478280" cy="646331"/>
          </a:xfrm>
          <a:prstGeom prst="rect">
            <a:avLst/>
          </a:prstGeom>
          <a:noFill/>
        </p:spPr>
        <p:txBody>
          <a:bodyPr wrap="square" rtlCol="0">
            <a:spAutoFit/>
          </a:bodyPr>
          <a:lstStyle/>
          <a:p>
            <a:r>
              <a:rPr lang="en-US" sz="1200" dirty="0">
                <a:solidFill>
                  <a:srgbClr val="0070C0"/>
                </a:solidFill>
              </a:rPr>
              <a:t>Line is </a:t>
            </a:r>
            <a:r>
              <a:rPr lang="en-US" sz="1200" dirty="0" err="1">
                <a:solidFill>
                  <a:srgbClr val="0070C0"/>
                </a:solidFill>
              </a:rPr>
              <a:t>Matern</a:t>
            </a:r>
            <a:r>
              <a:rPr lang="en-US" sz="1200" dirty="0">
                <a:solidFill>
                  <a:srgbClr val="0070C0"/>
                </a:solidFill>
              </a:rPr>
              <a:t> model </a:t>
            </a:r>
            <a:r>
              <a:rPr lang="en-US" sz="1200" dirty="0" err="1">
                <a:solidFill>
                  <a:srgbClr val="0070C0"/>
                </a:solidFill>
              </a:rPr>
              <a:t>semivariogram</a:t>
            </a:r>
            <a:endParaRPr lang="en-US" sz="1200" dirty="0">
              <a:solidFill>
                <a:srgbClr val="0070C0"/>
              </a:solidFill>
            </a:endParaRPr>
          </a:p>
        </p:txBody>
      </p:sp>
    </p:spTree>
    <p:extLst>
      <p:ext uri="{BB962C8B-B14F-4D97-AF65-F5344CB8AC3E}">
        <p14:creationId xmlns:p14="http://schemas.microsoft.com/office/powerpoint/2010/main" val="1011170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B2601-0F41-44F3-9821-E2E64640D1FC}"/>
              </a:ext>
            </a:extLst>
          </p:cNvPr>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3896463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8"/>
            <a:ext cx="6608332" cy="3453932"/>
          </a:xfrm>
        </p:spPr>
        <p:txBody>
          <a:bodyPr>
            <a:normAutofit fontScale="90000"/>
          </a:bodyPr>
          <a:lstStyle/>
          <a:p>
            <a:r>
              <a:rPr lang="en-US" sz="8000" dirty="0"/>
              <a:t>How do I use R &amp; R spatial applications?</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427754" y="4672741"/>
            <a:ext cx="5774108" cy="291468"/>
          </a:xfrm>
        </p:spPr>
        <p:txBody>
          <a:bodyPr>
            <a:normAutofit fontScale="25000" lnSpcReduction="20000"/>
          </a:bodyPr>
          <a:lstStyle/>
          <a:p>
            <a:r>
              <a:rPr lang="en-US" sz="4000" dirty="0">
                <a:solidFill>
                  <a:schemeClr val="tx1">
                    <a:lumMod val="85000"/>
                    <a:lumOff val="15000"/>
                  </a:schemeClr>
                </a:solidFill>
              </a:rPr>
              <a:t>BY: Britta L. Schumacher</a:t>
            </a:r>
          </a:p>
          <a:p>
            <a:pPr>
              <a:spcBef>
                <a:spcPts val="0"/>
              </a:spcBef>
            </a:pPr>
            <a:endParaRPr lang="en-US" sz="1800" dirty="0">
              <a:solidFill>
                <a:schemeClr val="tx1">
                  <a:lumMod val="85000"/>
                  <a:lumOff val="15000"/>
                </a:schemeClr>
              </a:solidFill>
            </a:endParaRPr>
          </a:p>
        </p:txBody>
      </p:sp>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A close up of a dry grass field&#10;&#10;Description automatically generated">
            <a:extLst>
              <a:ext uri="{FF2B5EF4-FFF2-40B4-BE49-F238E27FC236}">
                <a16:creationId xmlns:a16="http://schemas.microsoft.com/office/drawing/2014/main" id="{F73A6D23-35BF-4D78-96FB-167A0DCF5AAA}"/>
              </a:ext>
            </a:extLst>
          </p:cNvPr>
          <p:cNvPicPr>
            <a:picLocks noChangeAspect="1"/>
          </p:cNvPicPr>
          <p:nvPr/>
        </p:nvPicPr>
        <p:blipFill rotWithShape="1">
          <a:blip r:embed="rId2">
            <a:extLst>
              <a:ext uri="{28A0092B-C50C-407E-A947-70E740481C1C}">
                <a14:useLocalDpi xmlns:a14="http://schemas.microsoft.com/office/drawing/2010/main" val="0"/>
              </a:ext>
            </a:extLst>
          </a:blip>
          <a:srcRect r="43853"/>
          <a:stretch/>
        </p:blipFill>
        <p:spPr>
          <a:xfrm>
            <a:off x="-3" y="-2"/>
            <a:ext cx="5167621" cy="6902825"/>
          </a:xfrm>
          <a:prstGeom prst="rect">
            <a:avLst/>
          </a:prstGeom>
        </p:spPr>
      </p:pic>
    </p:spTree>
    <p:extLst>
      <p:ext uri="{BB962C8B-B14F-4D97-AF65-F5344CB8AC3E}">
        <p14:creationId xmlns:p14="http://schemas.microsoft.com/office/powerpoint/2010/main" val="4043737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9EE14-5C73-4B62-A96E-EB24D9F31434}"/>
              </a:ext>
            </a:extLst>
          </p:cNvPr>
          <p:cNvSpPr>
            <a:spLocks noGrp="1"/>
          </p:cNvSpPr>
          <p:nvPr>
            <p:ph type="title"/>
          </p:nvPr>
        </p:nvSpPr>
        <p:spPr/>
        <p:txBody>
          <a:bodyPr/>
          <a:lstStyle/>
          <a:p>
            <a:endParaRPr lang="en-US"/>
          </a:p>
        </p:txBody>
      </p:sp>
      <p:pic>
        <p:nvPicPr>
          <p:cNvPr id="4" name="Picture 3" descr="A picture containing outdoor, grass, field, nature&#10;&#10;Description automatically generated">
            <a:extLst>
              <a:ext uri="{FF2B5EF4-FFF2-40B4-BE49-F238E27FC236}">
                <a16:creationId xmlns:a16="http://schemas.microsoft.com/office/drawing/2014/main" id="{EEC46652-5EB0-471D-AC56-F89AB1DFCA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2975"/>
            <a:ext cx="12192000" cy="9144000"/>
          </a:xfrm>
          <a:prstGeom prst="rect">
            <a:avLst/>
          </a:prstGeom>
        </p:spPr>
      </p:pic>
      <p:sp>
        <p:nvSpPr>
          <p:cNvPr id="5" name="TextBox 4">
            <a:extLst>
              <a:ext uri="{FF2B5EF4-FFF2-40B4-BE49-F238E27FC236}">
                <a16:creationId xmlns:a16="http://schemas.microsoft.com/office/drawing/2014/main" id="{CE873820-5215-4A93-B5F6-D623A7F17BDE}"/>
              </a:ext>
            </a:extLst>
          </p:cNvPr>
          <p:cNvSpPr txBox="1"/>
          <p:nvPr/>
        </p:nvSpPr>
        <p:spPr>
          <a:xfrm>
            <a:off x="10864264" y="6410404"/>
            <a:ext cx="1327736" cy="553998"/>
          </a:xfrm>
          <a:prstGeom prst="rect">
            <a:avLst/>
          </a:prstGeom>
          <a:noFill/>
        </p:spPr>
        <p:txBody>
          <a:bodyPr wrap="none" rtlCol="0">
            <a:spAutoFit/>
          </a:bodyPr>
          <a:lstStyle/>
          <a:p>
            <a:r>
              <a:rPr lang="en-US" sz="1200" dirty="0">
                <a:solidFill>
                  <a:schemeClr val="bg1"/>
                </a:solidFill>
                <a:effectLst/>
                <a:latin typeface="Calibri Light" panose="020F0302020204030204" pitchFamily="34" charset="0"/>
                <a:ea typeface="Calibri" panose="020F0502020204030204" pitchFamily="34" charset="0"/>
              </a:rPr>
              <a:t>Photo: </a:t>
            </a:r>
            <a:r>
              <a:rPr lang="en-US" sz="1200" dirty="0" err="1">
                <a:solidFill>
                  <a:schemeClr val="bg1"/>
                </a:solidFill>
                <a:effectLst/>
                <a:latin typeface="Calibri Light" panose="020F0302020204030204" pitchFamily="34" charset="0"/>
                <a:ea typeface="Calibri" panose="020F0502020204030204" pitchFamily="34" charset="0"/>
              </a:rPr>
              <a:t>Jonno</a:t>
            </a:r>
            <a:r>
              <a:rPr lang="en-US" sz="1200" dirty="0">
                <a:solidFill>
                  <a:schemeClr val="bg1"/>
                </a:solidFill>
                <a:effectLst/>
                <a:latin typeface="Calibri Light" panose="020F0302020204030204" pitchFamily="34" charset="0"/>
                <a:ea typeface="Calibri" panose="020F0502020204030204" pitchFamily="34" charset="0"/>
              </a:rPr>
              <a:t> Holt </a:t>
            </a:r>
            <a:endParaRPr lang="en-US" sz="1200" dirty="0">
              <a:solidFill>
                <a:schemeClr val="bg1"/>
              </a:solidFill>
            </a:endParaRPr>
          </a:p>
          <a:p>
            <a:endParaRPr lang="en-US" dirty="0"/>
          </a:p>
        </p:txBody>
      </p:sp>
    </p:spTree>
    <p:extLst>
      <p:ext uri="{BB962C8B-B14F-4D97-AF65-F5344CB8AC3E}">
        <p14:creationId xmlns:p14="http://schemas.microsoft.com/office/powerpoint/2010/main" val="2451909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BBD74-03FA-4E0B-9B50-C14DBB9DB5E8}"/>
              </a:ext>
            </a:extLst>
          </p:cNvPr>
          <p:cNvSpPr>
            <a:spLocks noGrp="1"/>
          </p:cNvSpPr>
          <p:nvPr>
            <p:ph type="title"/>
          </p:nvPr>
        </p:nvSpPr>
        <p:spPr/>
        <p:txBody>
          <a:bodyPr/>
          <a:lstStyle/>
          <a:p>
            <a:r>
              <a:rPr lang="en-US" dirty="0"/>
              <a:t>What do I do?</a:t>
            </a:r>
          </a:p>
        </p:txBody>
      </p:sp>
      <p:sp>
        <p:nvSpPr>
          <p:cNvPr id="9" name="TextBox 8">
            <a:extLst>
              <a:ext uri="{FF2B5EF4-FFF2-40B4-BE49-F238E27FC236}">
                <a16:creationId xmlns:a16="http://schemas.microsoft.com/office/drawing/2014/main" id="{20344E2D-9AD1-428A-BEF6-567C33006AA8}"/>
              </a:ext>
            </a:extLst>
          </p:cNvPr>
          <p:cNvSpPr txBox="1"/>
          <p:nvPr/>
        </p:nvSpPr>
        <p:spPr>
          <a:xfrm>
            <a:off x="2841791" y="2175247"/>
            <a:ext cx="2198208" cy="646331"/>
          </a:xfrm>
          <a:prstGeom prst="rect">
            <a:avLst/>
          </a:prstGeom>
          <a:noFill/>
        </p:spPr>
        <p:txBody>
          <a:bodyPr wrap="square" rtlCol="0">
            <a:spAutoFit/>
          </a:bodyPr>
          <a:lstStyle/>
          <a:p>
            <a:pPr algn="ctr"/>
            <a:r>
              <a:rPr lang="en-US" dirty="0"/>
              <a:t>Really messy, but really cool dataset</a:t>
            </a:r>
          </a:p>
        </p:txBody>
      </p:sp>
      <p:sp>
        <p:nvSpPr>
          <p:cNvPr id="11" name="TextBox 10">
            <a:extLst>
              <a:ext uri="{FF2B5EF4-FFF2-40B4-BE49-F238E27FC236}">
                <a16:creationId xmlns:a16="http://schemas.microsoft.com/office/drawing/2014/main" id="{E7140D09-AA6B-4600-A2D8-D47FCF4D35CC}"/>
              </a:ext>
            </a:extLst>
          </p:cNvPr>
          <p:cNvSpPr txBox="1"/>
          <p:nvPr/>
        </p:nvSpPr>
        <p:spPr>
          <a:xfrm>
            <a:off x="5707742" y="3094112"/>
            <a:ext cx="319318" cy="369332"/>
          </a:xfrm>
          <a:prstGeom prst="rect">
            <a:avLst/>
          </a:prstGeom>
          <a:noFill/>
        </p:spPr>
        <p:txBody>
          <a:bodyPr wrap="none" rtlCol="0">
            <a:spAutoFit/>
          </a:bodyPr>
          <a:lstStyle/>
          <a:p>
            <a:r>
              <a:rPr lang="en-US" dirty="0"/>
              <a:t>+</a:t>
            </a:r>
          </a:p>
        </p:txBody>
      </p:sp>
      <p:sp>
        <p:nvSpPr>
          <p:cNvPr id="12" name="Rectangle 11">
            <a:extLst>
              <a:ext uri="{FF2B5EF4-FFF2-40B4-BE49-F238E27FC236}">
                <a16:creationId xmlns:a16="http://schemas.microsoft.com/office/drawing/2014/main" id="{DA8F9DCE-73BF-4D6A-A66D-507F50F89A0C}"/>
              </a:ext>
            </a:extLst>
          </p:cNvPr>
          <p:cNvSpPr/>
          <p:nvPr/>
        </p:nvSpPr>
        <p:spPr>
          <a:xfrm>
            <a:off x="2508069" y="2081349"/>
            <a:ext cx="6897188" cy="1854925"/>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B0F0"/>
                </a:solidFill>
              </a:ln>
              <a:noFill/>
            </a:endParaRPr>
          </a:p>
        </p:txBody>
      </p:sp>
      <p:sp>
        <p:nvSpPr>
          <p:cNvPr id="13" name="TextBox 12">
            <a:extLst>
              <a:ext uri="{FF2B5EF4-FFF2-40B4-BE49-F238E27FC236}">
                <a16:creationId xmlns:a16="http://schemas.microsoft.com/office/drawing/2014/main" id="{622E8324-B39D-4C33-93C1-495C89E9CA1D}"/>
              </a:ext>
            </a:extLst>
          </p:cNvPr>
          <p:cNvSpPr txBox="1"/>
          <p:nvPr/>
        </p:nvSpPr>
        <p:spPr>
          <a:xfrm>
            <a:off x="4159821" y="3960110"/>
            <a:ext cx="3415167" cy="369332"/>
          </a:xfrm>
          <a:prstGeom prst="rect">
            <a:avLst/>
          </a:prstGeom>
          <a:noFill/>
        </p:spPr>
        <p:txBody>
          <a:bodyPr wrap="none" rtlCol="0">
            <a:spAutoFit/>
          </a:bodyPr>
          <a:lstStyle/>
          <a:p>
            <a:pPr algn="ctr"/>
            <a:r>
              <a:rPr lang="en-US" dirty="0">
                <a:solidFill>
                  <a:srgbClr val="00B0F0"/>
                </a:solidFill>
              </a:rPr>
              <a:t>raw USDA, USDC, USDL, etc. data</a:t>
            </a:r>
          </a:p>
        </p:txBody>
      </p:sp>
      <p:sp>
        <p:nvSpPr>
          <p:cNvPr id="48" name="Freeform: Shape 47">
            <a:extLst>
              <a:ext uri="{FF2B5EF4-FFF2-40B4-BE49-F238E27FC236}">
                <a16:creationId xmlns:a16="http://schemas.microsoft.com/office/drawing/2014/main" id="{128B2CF1-BABF-432D-A6FF-DAB58F355149}"/>
              </a:ext>
            </a:extLst>
          </p:cNvPr>
          <p:cNvSpPr/>
          <p:nvPr/>
        </p:nvSpPr>
        <p:spPr>
          <a:xfrm>
            <a:off x="3447307" y="2776290"/>
            <a:ext cx="1279282" cy="1004976"/>
          </a:xfrm>
          <a:custGeom>
            <a:avLst/>
            <a:gdLst>
              <a:gd name="connsiteX0" fmla="*/ 479124 w 1279282"/>
              <a:gd name="connsiteY0" fmla="*/ 729971 h 1004976"/>
              <a:gd name="connsiteX1" fmla="*/ 526749 w 1279282"/>
              <a:gd name="connsiteY1" fmla="*/ 568046 h 1004976"/>
              <a:gd name="connsiteX2" fmla="*/ 555324 w 1279282"/>
              <a:gd name="connsiteY2" fmla="*/ 548996 h 1004976"/>
              <a:gd name="connsiteX3" fmla="*/ 574374 w 1279282"/>
              <a:gd name="connsiteY3" fmla="*/ 596621 h 1004976"/>
              <a:gd name="connsiteX4" fmla="*/ 612474 w 1279282"/>
              <a:gd name="connsiteY4" fmla="*/ 749021 h 1004976"/>
              <a:gd name="connsiteX5" fmla="*/ 726774 w 1279282"/>
              <a:gd name="connsiteY5" fmla="*/ 739496 h 1004976"/>
              <a:gd name="connsiteX6" fmla="*/ 812499 w 1279282"/>
              <a:gd name="connsiteY6" fmla="*/ 558521 h 1004976"/>
              <a:gd name="connsiteX7" fmla="*/ 831549 w 1279282"/>
              <a:gd name="connsiteY7" fmla="*/ 520421 h 1004976"/>
              <a:gd name="connsiteX8" fmla="*/ 841074 w 1279282"/>
              <a:gd name="connsiteY8" fmla="*/ 472796 h 1004976"/>
              <a:gd name="connsiteX9" fmla="*/ 822024 w 1279282"/>
              <a:gd name="connsiteY9" fmla="*/ 387071 h 1004976"/>
              <a:gd name="connsiteX10" fmla="*/ 688674 w 1279282"/>
              <a:gd name="connsiteY10" fmla="*/ 453746 h 1004976"/>
              <a:gd name="connsiteX11" fmla="*/ 698199 w 1279282"/>
              <a:gd name="connsiteY11" fmla="*/ 558521 h 1004976"/>
              <a:gd name="connsiteX12" fmla="*/ 793449 w 1279282"/>
              <a:gd name="connsiteY12" fmla="*/ 568046 h 1004976"/>
              <a:gd name="connsiteX13" fmla="*/ 812499 w 1279282"/>
              <a:gd name="connsiteY13" fmla="*/ 596621 h 1004976"/>
              <a:gd name="connsiteX14" fmla="*/ 841074 w 1279282"/>
              <a:gd name="connsiteY14" fmla="*/ 625196 h 1004976"/>
              <a:gd name="connsiteX15" fmla="*/ 793449 w 1279282"/>
              <a:gd name="connsiteY15" fmla="*/ 768071 h 1004976"/>
              <a:gd name="connsiteX16" fmla="*/ 726774 w 1279282"/>
              <a:gd name="connsiteY16" fmla="*/ 777596 h 1004976"/>
              <a:gd name="connsiteX17" fmla="*/ 660099 w 1279282"/>
              <a:gd name="connsiteY17" fmla="*/ 768071 h 1004976"/>
              <a:gd name="connsiteX18" fmla="*/ 650574 w 1279282"/>
              <a:gd name="connsiteY18" fmla="*/ 739496 h 1004976"/>
              <a:gd name="connsiteX19" fmla="*/ 660099 w 1279282"/>
              <a:gd name="connsiteY19" fmla="*/ 625196 h 1004976"/>
              <a:gd name="connsiteX20" fmla="*/ 783924 w 1279282"/>
              <a:gd name="connsiteY20" fmla="*/ 634721 h 1004976"/>
              <a:gd name="connsiteX21" fmla="*/ 822024 w 1279282"/>
              <a:gd name="connsiteY21" fmla="*/ 644246 h 1004976"/>
              <a:gd name="connsiteX22" fmla="*/ 898224 w 1279282"/>
              <a:gd name="connsiteY22" fmla="*/ 653771 h 1004976"/>
              <a:gd name="connsiteX23" fmla="*/ 1012524 w 1279282"/>
              <a:gd name="connsiteY23" fmla="*/ 634721 h 1004976"/>
              <a:gd name="connsiteX24" fmla="*/ 1022049 w 1279282"/>
              <a:gd name="connsiteY24" fmla="*/ 606146 h 1004976"/>
              <a:gd name="connsiteX25" fmla="*/ 1012524 w 1279282"/>
              <a:gd name="connsiteY25" fmla="*/ 501371 h 1004976"/>
              <a:gd name="connsiteX26" fmla="*/ 1088724 w 1279282"/>
              <a:gd name="connsiteY26" fmla="*/ 520421 h 1004976"/>
              <a:gd name="connsiteX27" fmla="*/ 1098249 w 1279282"/>
              <a:gd name="connsiteY27" fmla="*/ 548996 h 1004976"/>
              <a:gd name="connsiteX28" fmla="*/ 1060149 w 1279282"/>
              <a:gd name="connsiteY28" fmla="*/ 682346 h 1004976"/>
              <a:gd name="connsiteX29" fmla="*/ 1002999 w 1279282"/>
              <a:gd name="connsiteY29" fmla="*/ 710921 h 1004976"/>
              <a:gd name="connsiteX30" fmla="*/ 964899 w 1279282"/>
              <a:gd name="connsiteY30" fmla="*/ 682346 h 1004976"/>
              <a:gd name="connsiteX31" fmla="*/ 955374 w 1279282"/>
              <a:gd name="connsiteY31" fmla="*/ 644246 h 1004976"/>
              <a:gd name="connsiteX32" fmla="*/ 917274 w 1279282"/>
              <a:gd name="connsiteY32" fmla="*/ 539471 h 1004976"/>
              <a:gd name="connsiteX33" fmla="*/ 888699 w 1279282"/>
              <a:gd name="connsiteY33" fmla="*/ 482321 h 1004976"/>
              <a:gd name="connsiteX34" fmla="*/ 860124 w 1279282"/>
              <a:gd name="connsiteY34" fmla="*/ 463271 h 1004976"/>
              <a:gd name="connsiteX35" fmla="*/ 755349 w 1279282"/>
              <a:gd name="connsiteY35" fmla="*/ 520421 h 1004976"/>
              <a:gd name="connsiteX36" fmla="*/ 745824 w 1279282"/>
              <a:gd name="connsiteY36" fmla="*/ 548996 h 1004976"/>
              <a:gd name="connsiteX37" fmla="*/ 755349 w 1279282"/>
              <a:gd name="connsiteY37" fmla="*/ 634721 h 1004976"/>
              <a:gd name="connsiteX38" fmla="*/ 802974 w 1279282"/>
              <a:gd name="connsiteY38" fmla="*/ 653771 h 1004976"/>
              <a:gd name="connsiteX39" fmla="*/ 907749 w 1279282"/>
              <a:gd name="connsiteY39" fmla="*/ 663296 h 1004976"/>
              <a:gd name="connsiteX40" fmla="*/ 955374 w 1279282"/>
              <a:gd name="connsiteY40" fmla="*/ 682346 h 1004976"/>
              <a:gd name="connsiteX41" fmla="*/ 964899 w 1279282"/>
              <a:gd name="connsiteY41" fmla="*/ 710921 h 1004976"/>
              <a:gd name="connsiteX42" fmla="*/ 945849 w 1279282"/>
              <a:gd name="connsiteY42" fmla="*/ 806171 h 1004976"/>
              <a:gd name="connsiteX43" fmla="*/ 907749 w 1279282"/>
              <a:gd name="connsiteY43" fmla="*/ 815696 h 1004976"/>
              <a:gd name="connsiteX44" fmla="*/ 860124 w 1279282"/>
              <a:gd name="connsiteY44" fmla="*/ 825221 h 1004976"/>
              <a:gd name="connsiteX45" fmla="*/ 764874 w 1279282"/>
              <a:gd name="connsiteY45" fmla="*/ 701396 h 1004976"/>
              <a:gd name="connsiteX46" fmla="*/ 650574 w 1279282"/>
              <a:gd name="connsiteY46" fmla="*/ 710921 h 1004976"/>
              <a:gd name="connsiteX47" fmla="*/ 631524 w 1279282"/>
              <a:gd name="connsiteY47" fmla="*/ 739496 h 1004976"/>
              <a:gd name="connsiteX48" fmla="*/ 469599 w 1279282"/>
              <a:gd name="connsiteY48" fmla="*/ 806171 h 1004976"/>
              <a:gd name="connsiteX49" fmla="*/ 479124 w 1279282"/>
              <a:gd name="connsiteY49" fmla="*/ 710921 h 1004976"/>
              <a:gd name="connsiteX50" fmla="*/ 507699 w 1279282"/>
              <a:gd name="connsiteY50" fmla="*/ 672821 h 1004976"/>
              <a:gd name="connsiteX51" fmla="*/ 536274 w 1279282"/>
              <a:gd name="connsiteY51" fmla="*/ 663296 h 1004976"/>
              <a:gd name="connsiteX52" fmla="*/ 660099 w 1279282"/>
              <a:gd name="connsiteY52" fmla="*/ 644246 h 1004976"/>
              <a:gd name="connsiteX53" fmla="*/ 650574 w 1279282"/>
              <a:gd name="connsiteY53" fmla="*/ 510896 h 1004976"/>
              <a:gd name="connsiteX54" fmla="*/ 621999 w 1279282"/>
              <a:gd name="connsiteY54" fmla="*/ 501371 h 1004976"/>
              <a:gd name="connsiteX55" fmla="*/ 526749 w 1279282"/>
              <a:gd name="connsiteY55" fmla="*/ 520421 h 1004976"/>
              <a:gd name="connsiteX56" fmla="*/ 517224 w 1279282"/>
              <a:gd name="connsiteY56" fmla="*/ 482321 h 1004976"/>
              <a:gd name="connsiteX57" fmla="*/ 498174 w 1279282"/>
              <a:gd name="connsiteY57" fmla="*/ 368021 h 1004976"/>
              <a:gd name="connsiteX58" fmla="*/ 441024 w 1279282"/>
              <a:gd name="connsiteY58" fmla="*/ 377546 h 1004976"/>
              <a:gd name="connsiteX59" fmla="*/ 402924 w 1279282"/>
              <a:gd name="connsiteY59" fmla="*/ 425171 h 1004976"/>
              <a:gd name="connsiteX60" fmla="*/ 412449 w 1279282"/>
              <a:gd name="connsiteY60" fmla="*/ 577571 h 1004976"/>
              <a:gd name="connsiteX61" fmla="*/ 469599 w 1279282"/>
              <a:gd name="connsiteY61" fmla="*/ 606146 h 1004976"/>
              <a:gd name="connsiteX62" fmla="*/ 498174 w 1279282"/>
              <a:gd name="connsiteY62" fmla="*/ 615671 h 1004976"/>
              <a:gd name="connsiteX63" fmla="*/ 564849 w 1279282"/>
              <a:gd name="connsiteY63" fmla="*/ 644246 h 1004976"/>
              <a:gd name="connsiteX64" fmla="*/ 545799 w 1279282"/>
              <a:gd name="connsiteY64" fmla="*/ 710921 h 1004976"/>
              <a:gd name="connsiteX65" fmla="*/ 507699 w 1279282"/>
              <a:gd name="connsiteY65" fmla="*/ 720446 h 1004976"/>
              <a:gd name="connsiteX66" fmla="*/ 479124 w 1279282"/>
              <a:gd name="connsiteY66" fmla="*/ 739496 h 1004976"/>
              <a:gd name="connsiteX67" fmla="*/ 374349 w 1279282"/>
              <a:gd name="connsiteY67" fmla="*/ 758546 h 1004976"/>
              <a:gd name="connsiteX68" fmla="*/ 364824 w 1279282"/>
              <a:gd name="connsiteY68" fmla="*/ 787121 h 1004976"/>
              <a:gd name="connsiteX69" fmla="*/ 412449 w 1279282"/>
              <a:gd name="connsiteY69" fmla="*/ 863321 h 1004976"/>
              <a:gd name="connsiteX70" fmla="*/ 441024 w 1279282"/>
              <a:gd name="connsiteY70" fmla="*/ 872846 h 1004976"/>
              <a:gd name="connsiteX71" fmla="*/ 469599 w 1279282"/>
              <a:gd name="connsiteY71" fmla="*/ 891896 h 1004976"/>
              <a:gd name="connsiteX72" fmla="*/ 564849 w 1279282"/>
              <a:gd name="connsiteY72" fmla="*/ 910946 h 1004976"/>
              <a:gd name="connsiteX73" fmla="*/ 574374 w 1279282"/>
              <a:gd name="connsiteY73" fmla="*/ 977621 h 1004976"/>
              <a:gd name="connsiteX74" fmla="*/ 783924 w 1279282"/>
              <a:gd name="connsiteY74" fmla="*/ 939521 h 1004976"/>
              <a:gd name="connsiteX75" fmla="*/ 774399 w 1279282"/>
              <a:gd name="connsiteY75" fmla="*/ 806171 h 1004976"/>
              <a:gd name="connsiteX76" fmla="*/ 783924 w 1279282"/>
              <a:gd name="connsiteY76" fmla="*/ 720446 h 1004976"/>
              <a:gd name="connsiteX77" fmla="*/ 888699 w 1279282"/>
              <a:gd name="connsiteY77" fmla="*/ 729971 h 1004976"/>
              <a:gd name="connsiteX78" fmla="*/ 917274 w 1279282"/>
              <a:gd name="connsiteY78" fmla="*/ 758546 h 1004976"/>
              <a:gd name="connsiteX79" fmla="*/ 926799 w 1279282"/>
              <a:gd name="connsiteY79" fmla="*/ 806171 h 1004976"/>
              <a:gd name="connsiteX80" fmla="*/ 936324 w 1279282"/>
              <a:gd name="connsiteY80" fmla="*/ 872846 h 1004976"/>
              <a:gd name="connsiteX81" fmla="*/ 964899 w 1279282"/>
              <a:gd name="connsiteY81" fmla="*/ 882371 h 1004976"/>
              <a:gd name="connsiteX82" fmla="*/ 1126824 w 1279282"/>
              <a:gd name="connsiteY82" fmla="*/ 853796 h 1004976"/>
              <a:gd name="connsiteX83" fmla="*/ 1136349 w 1279282"/>
              <a:gd name="connsiteY83" fmla="*/ 825221 h 1004976"/>
              <a:gd name="connsiteX84" fmla="*/ 1098249 w 1279282"/>
              <a:gd name="connsiteY84" fmla="*/ 758546 h 1004976"/>
              <a:gd name="connsiteX85" fmla="*/ 983949 w 1279282"/>
              <a:gd name="connsiteY85" fmla="*/ 739496 h 1004976"/>
              <a:gd name="connsiteX86" fmla="*/ 955374 w 1279282"/>
              <a:gd name="connsiteY86" fmla="*/ 729971 h 1004976"/>
              <a:gd name="connsiteX87" fmla="*/ 964899 w 1279282"/>
              <a:gd name="connsiteY87" fmla="*/ 625196 h 1004976"/>
              <a:gd name="connsiteX88" fmla="*/ 983949 w 1279282"/>
              <a:gd name="connsiteY88" fmla="*/ 596621 h 1004976"/>
              <a:gd name="connsiteX89" fmla="*/ 1012524 w 1279282"/>
              <a:gd name="connsiteY89" fmla="*/ 529946 h 1004976"/>
              <a:gd name="connsiteX90" fmla="*/ 1002999 w 1279282"/>
              <a:gd name="connsiteY90" fmla="*/ 339446 h 1004976"/>
              <a:gd name="connsiteX91" fmla="*/ 983949 w 1279282"/>
              <a:gd name="connsiteY91" fmla="*/ 310871 h 1004976"/>
              <a:gd name="connsiteX92" fmla="*/ 974424 w 1279282"/>
              <a:gd name="connsiteY92" fmla="*/ 339446 h 1004976"/>
              <a:gd name="connsiteX93" fmla="*/ 964899 w 1279282"/>
              <a:gd name="connsiteY93" fmla="*/ 377546 h 1004976"/>
              <a:gd name="connsiteX94" fmla="*/ 945849 w 1279282"/>
              <a:gd name="connsiteY94" fmla="*/ 510896 h 1004976"/>
              <a:gd name="connsiteX95" fmla="*/ 936324 w 1279282"/>
              <a:gd name="connsiteY95" fmla="*/ 548996 h 1004976"/>
              <a:gd name="connsiteX96" fmla="*/ 907749 w 1279282"/>
              <a:gd name="connsiteY96" fmla="*/ 577571 h 1004976"/>
              <a:gd name="connsiteX97" fmla="*/ 745824 w 1279282"/>
              <a:gd name="connsiteY97" fmla="*/ 568046 h 1004976"/>
              <a:gd name="connsiteX98" fmla="*/ 726774 w 1279282"/>
              <a:gd name="connsiteY98" fmla="*/ 510896 h 1004976"/>
              <a:gd name="connsiteX99" fmla="*/ 707724 w 1279282"/>
              <a:gd name="connsiteY99" fmla="*/ 453746 h 1004976"/>
              <a:gd name="connsiteX100" fmla="*/ 698199 w 1279282"/>
              <a:gd name="connsiteY100" fmla="*/ 291821 h 1004976"/>
              <a:gd name="connsiteX101" fmla="*/ 593424 w 1279282"/>
              <a:gd name="connsiteY101" fmla="*/ 329921 h 1004976"/>
              <a:gd name="connsiteX102" fmla="*/ 564849 w 1279282"/>
              <a:gd name="connsiteY102" fmla="*/ 348971 h 1004976"/>
              <a:gd name="connsiteX103" fmla="*/ 574374 w 1279282"/>
              <a:gd name="connsiteY103" fmla="*/ 396596 h 1004976"/>
              <a:gd name="connsiteX104" fmla="*/ 736299 w 1279282"/>
              <a:gd name="connsiteY104" fmla="*/ 348971 h 1004976"/>
              <a:gd name="connsiteX105" fmla="*/ 736299 w 1279282"/>
              <a:gd name="connsiteY105" fmla="*/ 158471 h 1004976"/>
              <a:gd name="connsiteX106" fmla="*/ 669624 w 1279282"/>
              <a:gd name="connsiteY106" fmla="*/ 148946 h 1004976"/>
              <a:gd name="connsiteX107" fmla="*/ 517224 w 1279282"/>
              <a:gd name="connsiteY107" fmla="*/ 158471 h 1004976"/>
              <a:gd name="connsiteX108" fmla="*/ 555324 w 1279282"/>
              <a:gd name="connsiteY108" fmla="*/ 329921 h 1004976"/>
              <a:gd name="connsiteX109" fmla="*/ 564849 w 1279282"/>
              <a:gd name="connsiteY109" fmla="*/ 368021 h 1004976"/>
              <a:gd name="connsiteX110" fmla="*/ 431499 w 1279282"/>
              <a:gd name="connsiteY110" fmla="*/ 425171 h 1004976"/>
              <a:gd name="connsiteX111" fmla="*/ 374349 w 1279282"/>
              <a:gd name="connsiteY111" fmla="*/ 368021 h 1004976"/>
              <a:gd name="connsiteX112" fmla="*/ 355299 w 1279282"/>
              <a:gd name="connsiteY112" fmla="*/ 396596 h 1004976"/>
              <a:gd name="connsiteX113" fmla="*/ 364824 w 1279282"/>
              <a:gd name="connsiteY113" fmla="*/ 520421 h 1004976"/>
              <a:gd name="connsiteX114" fmla="*/ 421974 w 1279282"/>
              <a:gd name="connsiteY114" fmla="*/ 558521 h 1004976"/>
              <a:gd name="connsiteX115" fmla="*/ 498174 w 1279282"/>
              <a:gd name="connsiteY115" fmla="*/ 606146 h 1004976"/>
              <a:gd name="connsiteX116" fmla="*/ 383874 w 1279282"/>
              <a:gd name="connsiteY116" fmla="*/ 634721 h 1004976"/>
              <a:gd name="connsiteX117" fmla="*/ 288624 w 1279282"/>
              <a:gd name="connsiteY117" fmla="*/ 653771 h 1004976"/>
              <a:gd name="connsiteX118" fmla="*/ 298149 w 1279282"/>
              <a:gd name="connsiteY118" fmla="*/ 691871 h 1004976"/>
              <a:gd name="connsiteX119" fmla="*/ 355299 w 1279282"/>
              <a:gd name="connsiteY119" fmla="*/ 720446 h 1004976"/>
              <a:gd name="connsiteX120" fmla="*/ 421974 w 1279282"/>
              <a:gd name="connsiteY120" fmla="*/ 739496 h 1004976"/>
              <a:gd name="connsiteX121" fmla="*/ 460074 w 1279282"/>
              <a:gd name="connsiteY121" fmla="*/ 749021 h 1004976"/>
              <a:gd name="connsiteX122" fmla="*/ 517224 w 1279282"/>
              <a:gd name="connsiteY122" fmla="*/ 777596 h 1004976"/>
              <a:gd name="connsiteX123" fmla="*/ 564849 w 1279282"/>
              <a:gd name="connsiteY123" fmla="*/ 787121 h 1004976"/>
              <a:gd name="connsiteX124" fmla="*/ 593424 w 1279282"/>
              <a:gd name="connsiteY124" fmla="*/ 796646 h 1004976"/>
              <a:gd name="connsiteX125" fmla="*/ 583899 w 1279282"/>
              <a:gd name="connsiteY125" fmla="*/ 891896 h 1004976"/>
              <a:gd name="connsiteX126" fmla="*/ 574374 w 1279282"/>
              <a:gd name="connsiteY126" fmla="*/ 968096 h 1004976"/>
              <a:gd name="connsiteX127" fmla="*/ 621999 w 1279282"/>
              <a:gd name="connsiteY127" fmla="*/ 977621 h 1004976"/>
              <a:gd name="connsiteX128" fmla="*/ 841074 w 1279282"/>
              <a:gd name="connsiteY128" fmla="*/ 968096 h 1004976"/>
              <a:gd name="connsiteX129" fmla="*/ 850599 w 1279282"/>
              <a:gd name="connsiteY129" fmla="*/ 929996 h 1004976"/>
              <a:gd name="connsiteX130" fmla="*/ 869649 w 1279282"/>
              <a:gd name="connsiteY130" fmla="*/ 720446 h 1004976"/>
              <a:gd name="connsiteX131" fmla="*/ 993474 w 1279282"/>
              <a:gd name="connsiteY131" fmla="*/ 729971 h 1004976"/>
              <a:gd name="connsiteX132" fmla="*/ 1050624 w 1279282"/>
              <a:gd name="connsiteY132" fmla="*/ 787121 h 1004976"/>
              <a:gd name="connsiteX133" fmla="*/ 1079199 w 1279282"/>
              <a:gd name="connsiteY133" fmla="*/ 901421 h 1004976"/>
              <a:gd name="connsiteX134" fmla="*/ 1222074 w 1279282"/>
              <a:gd name="connsiteY134" fmla="*/ 891896 h 1004976"/>
              <a:gd name="connsiteX135" fmla="*/ 1241124 w 1279282"/>
              <a:gd name="connsiteY135" fmla="*/ 863321 h 1004976"/>
              <a:gd name="connsiteX136" fmla="*/ 1269699 w 1279282"/>
              <a:gd name="connsiteY136" fmla="*/ 834746 h 1004976"/>
              <a:gd name="connsiteX137" fmla="*/ 1279224 w 1279282"/>
              <a:gd name="connsiteY137" fmla="*/ 796646 h 1004976"/>
              <a:gd name="connsiteX138" fmla="*/ 1269699 w 1279282"/>
              <a:gd name="connsiteY138" fmla="*/ 653771 h 1004976"/>
              <a:gd name="connsiteX139" fmla="*/ 1241124 w 1279282"/>
              <a:gd name="connsiteY139" fmla="*/ 634721 h 1004976"/>
              <a:gd name="connsiteX140" fmla="*/ 1203024 w 1279282"/>
              <a:gd name="connsiteY140" fmla="*/ 606146 h 1004976"/>
              <a:gd name="connsiteX141" fmla="*/ 1174449 w 1279282"/>
              <a:gd name="connsiteY141" fmla="*/ 596621 h 1004976"/>
              <a:gd name="connsiteX142" fmla="*/ 1050624 w 1279282"/>
              <a:gd name="connsiteY142" fmla="*/ 568046 h 1004976"/>
              <a:gd name="connsiteX143" fmla="*/ 1060149 w 1279282"/>
              <a:gd name="connsiteY143" fmla="*/ 491846 h 1004976"/>
              <a:gd name="connsiteX144" fmla="*/ 1088724 w 1279282"/>
              <a:gd name="connsiteY144" fmla="*/ 472796 h 1004976"/>
              <a:gd name="connsiteX145" fmla="*/ 1107774 w 1279282"/>
              <a:gd name="connsiteY145" fmla="*/ 434696 h 1004976"/>
              <a:gd name="connsiteX146" fmla="*/ 1060149 w 1279282"/>
              <a:gd name="connsiteY146" fmla="*/ 320396 h 1004976"/>
              <a:gd name="connsiteX147" fmla="*/ 1022049 w 1279282"/>
              <a:gd name="connsiteY147" fmla="*/ 291821 h 1004976"/>
              <a:gd name="connsiteX148" fmla="*/ 993474 w 1279282"/>
              <a:gd name="connsiteY148" fmla="*/ 282296 h 1004976"/>
              <a:gd name="connsiteX149" fmla="*/ 974424 w 1279282"/>
              <a:gd name="connsiteY149" fmla="*/ 320396 h 1004976"/>
              <a:gd name="connsiteX150" fmla="*/ 955374 w 1279282"/>
              <a:gd name="connsiteY150" fmla="*/ 368021 h 1004976"/>
              <a:gd name="connsiteX151" fmla="*/ 869649 w 1279282"/>
              <a:gd name="connsiteY151" fmla="*/ 272771 h 1004976"/>
              <a:gd name="connsiteX152" fmla="*/ 841074 w 1279282"/>
              <a:gd name="connsiteY152" fmla="*/ 253721 h 1004976"/>
              <a:gd name="connsiteX153" fmla="*/ 802974 w 1279282"/>
              <a:gd name="connsiteY153" fmla="*/ 263246 h 1004976"/>
              <a:gd name="connsiteX154" fmla="*/ 793449 w 1279282"/>
              <a:gd name="connsiteY154" fmla="*/ 310871 h 1004976"/>
              <a:gd name="connsiteX155" fmla="*/ 812499 w 1279282"/>
              <a:gd name="connsiteY155" fmla="*/ 444221 h 1004976"/>
              <a:gd name="connsiteX156" fmla="*/ 850599 w 1279282"/>
              <a:gd name="connsiteY156" fmla="*/ 491846 h 1004976"/>
              <a:gd name="connsiteX157" fmla="*/ 917274 w 1279282"/>
              <a:gd name="connsiteY157" fmla="*/ 558521 h 1004976"/>
              <a:gd name="connsiteX158" fmla="*/ 1012524 w 1279282"/>
              <a:gd name="connsiteY158" fmla="*/ 625196 h 1004976"/>
              <a:gd name="connsiteX159" fmla="*/ 1022049 w 1279282"/>
              <a:gd name="connsiteY159" fmla="*/ 672821 h 1004976"/>
              <a:gd name="connsiteX160" fmla="*/ 974424 w 1279282"/>
              <a:gd name="connsiteY160" fmla="*/ 749021 h 1004976"/>
              <a:gd name="connsiteX161" fmla="*/ 936324 w 1279282"/>
              <a:gd name="connsiteY161" fmla="*/ 758546 h 1004976"/>
              <a:gd name="connsiteX162" fmla="*/ 841074 w 1279282"/>
              <a:gd name="connsiteY162" fmla="*/ 815696 h 1004976"/>
              <a:gd name="connsiteX163" fmla="*/ 679149 w 1279282"/>
              <a:gd name="connsiteY163" fmla="*/ 844271 h 1004976"/>
              <a:gd name="connsiteX164" fmla="*/ 421974 w 1279282"/>
              <a:gd name="connsiteY164" fmla="*/ 834746 h 1004976"/>
              <a:gd name="connsiteX165" fmla="*/ 412449 w 1279282"/>
              <a:gd name="connsiteY165" fmla="*/ 796646 h 1004976"/>
              <a:gd name="connsiteX166" fmla="*/ 374349 w 1279282"/>
              <a:gd name="connsiteY166" fmla="*/ 787121 h 1004976"/>
              <a:gd name="connsiteX167" fmla="*/ 345774 w 1279282"/>
              <a:gd name="connsiteY167" fmla="*/ 853796 h 1004976"/>
              <a:gd name="connsiteX168" fmla="*/ 355299 w 1279282"/>
              <a:gd name="connsiteY168" fmla="*/ 939521 h 1004976"/>
              <a:gd name="connsiteX169" fmla="*/ 383874 w 1279282"/>
              <a:gd name="connsiteY169" fmla="*/ 958571 h 1004976"/>
              <a:gd name="connsiteX170" fmla="*/ 88599 w 1279282"/>
              <a:gd name="connsiteY170" fmla="*/ 949046 h 1004976"/>
              <a:gd name="connsiteX171" fmla="*/ 21924 w 1279282"/>
              <a:gd name="connsiteY171" fmla="*/ 929996 h 1004976"/>
              <a:gd name="connsiteX172" fmla="*/ 12399 w 1279282"/>
              <a:gd name="connsiteY172" fmla="*/ 796646 h 1004976"/>
              <a:gd name="connsiteX173" fmla="*/ 40974 w 1279282"/>
              <a:gd name="connsiteY173" fmla="*/ 787121 h 1004976"/>
              <a:gd name="connsiteX174" fmla="*/ 79074 w 1279282"/>
              <a:gd name="connsiteY174" fmla="*/ 777596 h 1004976"/>
              <a:gd name="connsiteX175" fmla="*/ 107649 w 1279282"/>
              <a:gd name="connsiteY175" fmla="*/ 749021 h 1004976"/>
              <a:gd name="connsiteX176" fmla="*/ 136224 w 1279282"/>
              <a:gd name="connsiteY176" fmla="*/ 729971 h 1004976"/>
              <a:gd name="connsiteX177" fmla="*/ 88599 w 1279282"/>
              <a:gd name="connsiteY177" fmla="*/ 568046 h 1004976"/>
              <a:gd name="connsiteX178" fmla="*/ 117174 w 1279282"/>
              <a:gd name="connsiteY178" fmla="*/ 482321 h 1004976"/>
              <a:gd name="connsiteX179" fmla="*/ 212424 w 1279282"/>
              <a:gd name="connsiteY179" fmla="*/ 444221 h 1004976"/>
              <a:gd name="connsiteX180" fmla="*/ 250524 w 1279282"/>
              <a:gd name="connsiteY180" fmla="*/ 425171 h 1004976"/>
              <a:gd name="connsiteX181" fmla="*/ 279099 w 1279282"/>
              <a:gd name="connsiteY181" fmla="*/ 415646 h 1004976"/>
              <a:gd name="connsiteX182" fmla="*/ 298149 w 1279282"/>
              <a:gd name="connsiteY182" fmla="*/ 472796 h 1004976"/>
              <a:gd name="connsiteX183" fmla="*/ 326724 w 1279282"/>
              <a:gd name="connsiteY183" fmla="*/ 606146 h 1004976"/>
              <a:gd name="connsiteX184" fmla="*/ 345774 w 1279282"/>
              <a:gd name="connsiteY184" fmla="*/ 758546 h 1004976"/>
              <a:gd name="connsiteX185" fmla="*/ 421974 w 1279282"/>
              <a:gd name="connsiteY185" fmla="*/ 701396 h 1004976"/>
              <a:gd name="connsiteX186" fmla="*/ 431499 w 1279282"/>
              <a:gd name="connsiteY186" fmla="*/ 672821 h 1004976"/>
              <a:gd name="connsiteX187" fmla="*/ 450549 w 1279282"/>
              <a:gd name="connsiteY187" fmla="*/ 606146 h 1004976"/>
              <a:gd name="connsiteX188" fmla="*/ 441024 w 1279282"/>
              <a:gd name="connsiteY188" fmla="*/ 358496 h 1004976"/>
              <a:gd name="connsiteX189" fmla="*/ 421974 w 1279282"/>
              <a:gd name="connsiteY189" fmla="*/ 291821 h 1004976"/>
              <a:gd name="connsiteX190" fmla="*/ 431499 w 1279282"/>
              <a:gd name="connsiteY190" fmla="*/ 206096 h 1004976"/>
              <a:gd name="connsiteX191" fmla="*/ 460074 w 1279282"/>
              <a:gd name="connsiteY191" fmla="*/ 177521 h 1004976"/>
              <a:gd name="connsiteX192" fmla="*/ 479124 w 1279282"/>
              <a:gd name="connsiteY192" fmla="*/ 139421 h 1004976"/>
              <a:gd name="connsiteX193" fmla="*/ 364824 w 1279282"/>
              <a:gd name="connsiteY193" fmla="*/ 91796 h 1004976"/>
              <a:gd name="connsiteX194" fmla="*/ 317199 w 1279282"/>
              <a:gd name="connsiteY194" fmla="*/ 82271 h 1004976"/>
              <a:gd name="connsiteX195" fmla="*/ 650574 w 1279282"/>
              <a:gd name="connsiteY195" fmla="*/ 53696 h 1004976"/>
              <a:gd name="connsiteX196" fmla="*/ 669624 w 1279282"/>
              <a:gd name="connsiteY196" fmla="*/ 82271 h 1004976"/>
              <a:gd name="connsiteX197" fmla="*/ 698199 w 1279282"/>
              <a:gd name="connsiteY197" fmla="*/ 167996 h 1004976"/>
              <a:gd name="connsiteX198" fmla="*/ 707724 w 1279282"/>
              <a:gd name="connsiteY198" fmla="*/ 291821 h 1004976"/>
              <a:gd name="connsiteX199" fmla="*/ 717249 w 1279282"/>
              <a:gd name="connsiteY199" fmla="*/ 339446 h 100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1279282" h="1004976">
                <a:moveTo>
                  <a:pt x="479124" y="729971"/>
                </a:moveTo>
                <a:cubicBezTo>
                  <a:pt x="489224" y="588578"/>
                  <a:pt x="453197" y="620583"/>
                  <a:pt x="526749" y="568046"/>
                </a:cubicBezTo>
                <a:cubicBezTo>
                  <a:pt x="536064" y="561392"/>
                  <a:pt x="545799" y="555346"/>
                  <a:pt x="555324" y="548996"/>
                </a:cubicBezTo>
                <a:cubicBezTo>
                  <a:pt x="561674" y="564871"/>
                  <a:pt x="571707" y="579732"/>
                  <a:pt x="574374" y="596621"/>
                </a:cubicBezTo>
                <a:cubicBezTo>
                  <a:pt x="598705" y="750716"/>
                  <a:pt x="543226" y="702856"/>
                  <a:pt x="612474" y="749021"/>
                </a:cubicBezTo>
                <a:cubicBezTo>
                  <a:pt x="650574" y="745846"/>
                  <a:pt x="689937" y="749729"/>
                  <a:pt x="726774" y="739496"/>
                </a:cubicBezTo>
                <a:cubicBezTo>
                  <a:pt x="829457" y="710973"/>
                  <a:pt x="768569" y="646381"/>
                  <a:pt x="812499" y="558521"/>
                </a:cubicBezTo>
                <a:lnTo>
                  <a:pt x="831549" y="520421"/>
                </a:lnTo>
                <a:cubicBezTo>
                  <a:pt x="834724" y="504546"/>
                  <a:pt x="842227" y="488944"/>
                  <a:pt x="841074" y="472796"/>
                </a:cubicBezTo>
                <a:cubicBezTo>
                  <a:pt x="838988" y="443598"/>
                  <a:pt x="849044" y="398329"/>
                  <a:pt x="822024" y="387071"/>
                </a:cubicBezTo>
                <a:cubicBezTo>
                  <a:pt x="789027" y="373322"/>
                  <a:pt x="718388" y="431461"/>
                  <a:pt x="688674" y="453746"/>
                </a:cubicBezTo>
                <a:cubicBezTo>
                  <a:pt x="681330" y="483122"/>
                  <a:pt x="661803" y="534257"/>
                  <a:pt x="698199" y="558521"/>
                </a:cubicBezTo>
                <a:cubicBezTo>
                  <a:pt x="724748" y="576221"/>
                  <a:pt x="761699" y="564871"/>
                  <a:pt x="793449" y="568046"/>
                </a:cubicBezTo>
                <a:cubicBezTo>
                  <a:pt x="799799" y="577571"/>
                  <a:pt x="805170" y="587827"/>
                  <a:pt x="812499" y="596621"/>
                </a:cubicBezTo>
                <a:cubicBezTo>
                  <a:pt x="821123" y="606969"/>
                  <a:pt x="840234" y="611752"/>
                  <a:pt x="841074" y="625196"/>
                </a:cubicBezTo>
                <a:cubicBezTo>
                  <a:pt x="843786" y="668586"/>
                  <a:pt x="850328" y="751007"/>
                  <a:pt x="793449" y="768071"/>
                </a:cubicBezTo>
                <a:cubicBezTo>
                  <a:pt x="771945" y="774522"/>
                  <a:pt x="748999" y="774421"/>
                  <a:pt x="726774" y="777596"/>
                </a:cubicBezTo>
                <a:cubicBezTo>
                  <a:pt x="704549" y="774421"/>
                  <a:pt x="680179" y="778111"/>
                  <a:pt x="660099" y="768071"/>
                </a:cubicBezTo>
                <a:cubicBezTo>
                  <a:pt x="651119" y="763581"/>
                  <a:pt x="650574" y="749536"/>
                  <a:pt x="650574" y="739496"/>
                </a:cubicBezTo>
                <a:cubicBezTo>
                  <a:pt x="650574" y="701264"/>
                  <a:pt x="656924" y="663296"/>
                  <a:pt x="660099" y="625196"/>
                </a:cubicBezTo>
                <a:cubicBezTo>
                  <a:pt x="701374" y="628371"/>
                  <a:pt x="742811" y="629884"/>
                  <a:pt x="783924" y="634721"/>
                </a:cubicBezTo>
                <a:cubicBezTo>
                  <a:pt x="796925" y="636251"/>
                  <a:pt x="809111" y="642094"/>
                  <a:pt x="822024" y="644246"/>
                </a:cubicBezTo>
                <a:cubicBezTo>
                  <a:pt x="847273" y="648454"/>
                  <a:pt x="872824" y="650596"/>
                  <a:pt x="898224" y="653771"/>
                </a:cubicBezTo>
                <a:cubicBezTo>
                  <a:pt x="936324" y="647421"/>
                  <a:pt x="976473" y="648587"/>
                  <a:pt x="1012524" y="634721"/>
                </a:cubicBezTo>
                <a:cubicBezTo>
                  <a:pt x="1021895" y="631117"/>
                  <a:pt x="1022049" y="616186"/>
                  <a:pt x="1022049" y="606146"/>
                </a:cubicBezTo>
                <a:cubicBezTo>
                  <a:pt x="1022049" y="571077"/>
                  <a:pt x="990994" y="529053"/>
                  <a:pt x="1012524" y="501371"/>
                </a:cubicBezTo>
                <a:cubicBezTo>
                  <a:pt x="1028598" y="480704"/>
                  <a:pt x="1088724" y="520421"/>
                  <a:pt x="1088724" y="520421"/>
                </a:cubicBezTo>
                <a:cubicBezTo>
                  <a:pt x="1091899" y="529946"/>
                  <a:pt x="1098964" y="538981"/>
                  <a:pt x="1098249" y="548996"/>
                </a:cubicBezTo>
                <a:cubicBezTo>
                  <a:pt x="1095566" y="586554"/>
                  <a:pt x="1092951" y="649544"/>
                  <a:pt x="1060149" y="682346"/>
                </a:cubicBezTo>
                <a:cubicBezTo>
                  <a:pt x="1041685" y="700810"/>
                  <a:pt x="1026240" y="703174"/>
                  <a:pt x="1002999" y="710921"/>
                </a:cubicBezTo>
                <a:cubicBezTo>
                  <a:pt x="990299" y="701396"/>
                  <a:pt x="974126" y="695264"/>
                  <a:pt x="964899" y="682346"/>
                </a:cubicBezTo>
                <a:cubicBezTo>
                  <a:pt x="957290" y="671694"/>
                  <a:pt x="959136" y="656785"/>
                  <a:pt x="955374" y="644246"/>
                </a:cubicBezTo>
                <a:cubicBezTo>
                  <a:pt x="935363" y="577542"/>
                  <a:pt x="939997" y="600064"/>
                  <a:pt x="917274" y="539471"/>
                </a:cubicBezTo>
                <a:cubicBezTo>
                  <a:pt x="907978" y="514681"/>
                  <a:pt x="908930" y="502552"/>
                  <a:pt x="888699" y="482321"/>
                </a:cubicBezTo>
                <a:cubicBezTo>
                  <a:pt x="880604" y="474226"/>
                  <a:pt x="869649" y="469621"/>
                  <a:pt x="860124" y="463271"/>
                </a:cubicBezTo>
                <a:cubicBezTo>
                  <a:pt x="801332" y="480069"/>
                  <a:pt x="790249" y="471561"/>
                  <a:pt x="755349" y="520421"/>
                </a:cubicBezTo>
                <a:cubicBezTo>
                  <a:pt x="749513" y="528591"/>
                  <a:pt x="748999" y="539471"/>
                  <a:pt x="745824" y="548996"/>
                </a:cubicBezTo>
                <a:cubicBezTo>
                  <a:pt x="748999" y="577571"/>
                  <a:pt x="741582" y="609481"/>
                  <a:pt x="755349" y="634721"/>
                </a:cubicBezTo>
                <a:cubicBezTo>
                  <a:pt x="763536" y="649731"/>
                  <a:pt x="786169" y="650620"/>
                  <a:pt x="802974" y="653771"/>
                </a:cubicBezTo>
                <a:cubicBezTo>
                  <a:pt x="837442" y="660234"/>
                  <a:pt x="872824" y="660121"/>
                  <a:pt x="907749" y="663296"/>
                </a:cubicBezTo>
                <a:cubicBezTo>
                  <a:pt x="923624" y="669646"/>
                  <a:pt x="942239" y="671400"/>
                  <a:pt x="955374" y="682346"/>
                </a:cubicBezTo>
                <a:cubicBezTo>
                  <a:pt x="963087" y="688774"/>
                  <a:pt x="965669" y="700910"/>
                  <a:pt x="964899" y="710921"/>
                </a:cubicBezTo>
                <a:cubicBezTo>
                  <a:pt x="962416" y="743204"/>
                  <a:pt x="961354" y="777746"/>
                  <a:pt x="945849" y="806171"/>
                </a:cubicBezTo>
                <a:cubicBezTo>
                  <a:pt x="939580" y="817663"/>
                  <a:pt x="920528" y="812856"/>
                  <a:pt x="907749" y="815696"/>
                </a:cubicBezTo>
                <a:cubicBezTo>
                  <a:pt x="891945" y="819208"/>
                  <a:pt x="875999" y="822046"/>
                  <a:pt x="860124" y="825221"/>
                </a:cubicBezTo>
                <a:cubicBezTo>
                  <a:pt x="623955" y="795700"/>
                  <a:pt x="971684" y="863889"/>
                  <a:pt x="764874" y="701396"/>
                </a:cubicBezTo>
                <a:cubicBezTo>
                  <a:pt x="734811" y="677775"/>
                  <a:pt x="688674" y="707746"/>
                  <a:pt x="650574" y="710921"/>
                </a:cubicBezTo>
                <a:cubicBezTo>
                  <a:pt x="644224" y="720446"/>
                  <a:pt x="635436" y="728738"/>
                  <a:pt x="631524" y="739496"/>
                </a:cubicBezTo>
                <a:cubicBezTo>
                  <a:pt x="587306" y="861095"/>
                  <a:pt x="663376" y="819089"/>
                  <a:pt x="469599" y="806171"/>
                </a:cubicBezTo>
                <a:cubicBezTo>
                  <a:pt x="472774" y="774421"/>
                  <a:pt x="470358" y="741602"/>
                  <a:pt x="479124" y="710921"/>
                </a:cubicBezTo>
                <a:cubicBezTo>
                  <a:pt x="483485" y="695657"/>
                  <a:pt x="495503" y="682984"/>
                  <a:pt x="507699" y="672821"/>
                </a:cubicBezTo>
                <a:cubicBezTo>
                  <a:pt x="515412" y="666393"/>
                  <a:pt x="526406" y="665146"/>
                  <a:pt x="536274" y="663296"/>
                </a:cubicBezTo>
                <a:cubicBezTo>
                  <a:pt x="577319" y="655600"/>
                  <a:pt x="618824" y="650596"/>
                  <a:pt x="660099" y="644246"/>
                </a:cubicBezTo>
                <a:cubicBezTo>
                  <a:pt x="656924" y="599796"/>
                  <a:pt x="662056" y="553955"/>
                  <a:pt x="650574" y="510896"/>
                </a:cubicBezTo>
                <a:cubicBezTo>
                  <a:pt x="647987" y="501195"/>
                  <a:pt x="632010" y="500601"/>
                  <a:pt x="621999" y="501371"/>
                </a:cubicBezTo>
                <a:cubicBezTo>
                  <a:pt x="589716" y="503854"/>
                  <a:pt x="558499" y="514071"/>
                  <a:pt x="526749" y="520421"/>
                </a:cubicBezTo>
                <a:cubicBezTo>
                  <a:pt x="523574" y="507721"/>
                  <a:pt x="519636" y="495188"/>
                  <a:pt x="517224" y="482321"/>
                </a:cubicBezTo>
                <a:cubicBezTo>
                  <a:pt x="510106" y="444357"/>
                  <a:pt x="520892" y="399259"/>
                  <a:pt x="498174" y="368021"/>
                </a:cubicBezTo>
                <a:cubicBezTo>
                  <a:pt x="486815" y="352402"/>
                  <a:pt x="460074" y="374371"/>
                  <a:pt x="441024" y="377546"/>
                </a:cubicBezTo>
                <a:cubicBezTo>
                  <a:pt x="428324" y="393421"/>
                  <a:pt x="413699" y="407931"/>
                  <a:pt x="402924" y="425171"/>
                </a:cubicBezTo>
                <a:cubicBezTo>
                  <a:pt x="377537" y="465790"/>
                  <a:pt x="402919" y="558511"/>
                  <a:pt x="412449" y="577571"/>
                </a:cubicBezTo>
                <a:cubicBezTo>
                  <a:pt x="421974" y="596621"/>
                  <a:pt x="450136" y="597496"/>
                  <a:pt x="469599" y="606146"/>
                </a:cubicBezTo>
                <a:cubicBezTo>
                  <a:pt x="478774" y="610224"/>
                  <a:pt x="488946" y="611716"/>
                  <a:pt x="498174" y="615671"/>
                </a:cubicBezTo>
                <a:cubicBezTo>
                  <a:pt x="580564" y="650981"/>
                  <a:pt x="497836" y="621908"/>
                  <a:pt x="564849" y="644246"/>
                </a:cubicBezTo>
                <a:cubicBezTo>
                  <a:pt x="558499" y="666471"/>
                  <a:pt x="559668" y="692430"/>
                  <a:pt x="545799" y="710921"/>
                </a:cubicBezTo>
                <a:cubicBezTo>
                  <a:pt x="537944" y="721394"/>
                  <a:pt x="519731" y="715289"/>
                  <a:pt x="507699" y="720446"/>
                </a:cubicBezTo>
                <a:cubicBezTo>
                  <a:pt x="497177" y="724955"/>
                  <a:pt x="489363" y="734376"/>
                  <a:pt x="479124" y="739496"/>
                </a:cubicBezTo>
                <a:cubicBezTo>
                  <a:pt x="449758" y="754179"/>
                  <a:pt x="400616" y="755263"/>
                  <a:pt x="374349" y="758546"/>
                </a:cubicBezTo>
                <a:cubicBezTo>
                  <a:pt x="371174" y="768071"/>
                  <a:pt x="364824" y="777081"/>
                  <a:pt x="364824" y="787121"/>
                </a:cubicBezTo>
                <a:cubicBezTo>
                  <a:pt x="364824" y="822868"/>
                  <a:pt x="384137" y="843098"/>
                  <a:pt x="412449" y="863321"/>
                </a:cubicBezTo>
                <a:cubicBezTo>
                  <a:pt x="420619" y="869157"/>
                  <a:pt x="432044" y="868356"/>
                  <a:pt x="441024" y="872846"/>
                </a:cubicBezTo>
                <a:cubicBezTo>
                  <a:pt x="451263" y="877966"/>
                  <a:pt x="459360" y="886776"/>
                  <a:pt x="469599" y="891896"/>
                </a:cubicBezTo>
                <a:cubicBezTo>
                  <a:pt x="496198" y="905196"/>
                  <a:pt x="540278" y="907436"/>
                  <a:pt x="564849" y="910946"/>
                </a:cubicBezTo>
                <a:cubicBezTo>
                  <a:pt x="568024" y="933171"/>
                  <a:pt x="552787" y="971453"/>
                  <a:pt x="574374" y="977621"/>
                </a:cubicBezTo>
                <a:cubicBezTo>
                  <a:pt x="738344" y="1024470"/>
                  <a:pt x="736442" y="1010744"/>
                  <a:pt x="783924" y="939521"/>
                </a:cubicBezTo>
                <a:cubicBezTo>
                  <a:pt x="780749" y="895071"/>
                  <a:pt x="774399" y="850734"/>
                  <a:pt x="774399" y="806171"/>
                </a:cubicBezTo>
                <a:cubicBezTo>
                  <a:pt x="774399" y="777420"/>
                  <a:pt x="760002" y="736394"/>
                  <a:pt x="783924" y="720446"/>
                </a:cubicBezTo>
                <a:cubicBezTo>
                  <a:pt x="813103" y="700993"/>
                  <a:pt x="853774" y="726796"/>
                  <a:pt x="888699" y="729971"/>
                </a:cubicBezTo>
                <a:cubicBezTo>
                  <a:pt x="898224" y="739496"/>
                  <a:pt x="911250" y="746498"/>
                  <a:pt x="917274" y="758546"/>
                </a:cubicBezTo>
                <a:cubicBezTo>
                  <a:pt x="924514" y="773026"/>
                  <a:pt x="924137" y="790202"/>
                  <a:pt x="926799" y="806171"/>
                </a:cubicBezTo>
                <a:cubicBezTo>
                  <a:pt x="930490" y="828316"/>
                  <a:pt x="926284" y="852766"/>
                  <a:pt x="936324" y="872846"/>
                </a:cubicBezTo>
                <a:cubicBezTo>
                  <a:pt x="940814" y="881826"/>
                  <a:pt x="955374" y="879196"/>
                  <a:pt x="964899" y="882371"/>
                </a:cubicBezTo>
                <a:cubicBezTo>
                  <a:pt x="1018874" y="872846"/>
                  <a:pt x="1074828" y="871128"/>
                  <a:pt x="1126824" y="853796"/>
                </a:cubicBezTo>
                <a:cubicBezTo>
                  <a:pt x="1136349" y="850621"/>
                  <a:pt x="1136349" y="835261"/>
                  <a:pt x="1136349" y="825221"/>
                </a:cubicBezTo>
                <a:cubicBezTo>
                  <a:pt x="1136349" y="793294"/>
                  <a:pt x="1131972" y="767539"/>
                  <a:pt x="1098249" y="758546"/>
                </a:cubicBezTo>
                <a:cubicBezTo>
                  <a:pt x="1060928" y="748594"/>
                  <a:pt x="1021824" y="747071"/>
                  <a:pt x="983949" y="739496"/>
                </a:cubicBezTo>
                <a:cubicBezTo>
                  <a:pt x="974104" y="737527"/>
                  <a:pt x="964899" y="733146"/>
                  <a:pt x="955374" y="729971"/>
                </a:cubicBezTo>
                <a:cubicBezTo>
                  <a:pt x="958549" y="695046"/>
                  <a:pt x="957551" y="659487"/>
                  <a:pt x="964899" y="625196"/>
                </a:cubicBezTo>
                <a:cubicBezTo>
                  <a:pt x="967298" y="614002"/>
                  <a:pt x="978269" y="606560"/>
                  <a:pt x="983949" y="596621"/>
                </a:cubicBezTo>
                <a:cubicBezTo>
                  <a:pt x="1002781" y="563665"/>
                  <a:pt x="1001838" y="562004"/>
                  <a:pt x="1012524" y="529946"/>
                </a:cubicBezTo>
                <a:cubicBezTo>
                  <a:pt x="1009349" y="466446"/>
                  <a:pt x="1011222" y="402491"/>
                  <a:pt x="1002999" y="339446"/>
                </a:cubicBezTo>
                <a:cubicBezTo>
                  <a:pt x="1001518" y="328095"/>
                  <a:pt x="995397" y="310871"/>
                  <a:pt x="983949" y="310871"/>
                </a:cubicBezTo>
                <a:cubicBezTo>
                  <a:pt x="973909" y="310871"/>
                  <a:pt x="977182" y="329792"/>
                  <a:pt x="974424" y="339446"/>
                </a:cubicBezTo>
                <a:cubicBezTo>
                  <a:pt x="970828" y="352033"/>
                  <a:pt x="967739" y="364767"/>
                  <a:pt x="964899" y="377546"/>
                </a:cubicBezTo>
                <a:cubicBezTo>
                  <a:pt x="945564" y="464555"/>
                  <a:pt x="964571" y="389206"/>
                  <a:pt x="945849" y="510896"/>
                </a:cubicBezTo>
                <a:cubicBezTo>
                  <a:pt x="943858" y="523835"/>
                  <a:pt x="942819" y="537630"/>
                  <a:pt x="936324" y="548996"/>
                </a:cubicBezTo>
                <a:cubicBezTo>
                  <a:pt x="929641" y="560692"/>
                  <a:pt x="917274" y="568046"/>
                  <a:pt x="907749" y="577571"/>
                </a:cubicBezTo>
                <a:cubicBezTo>
                  <a:pt x="853774" y="574396"/>
                  <a:pt x="796559" y="586738"/>
                  <a:pt x="745824" y="568046"/>
                </a:cubicBezTo>
                <a:cubicBezTo>
                  <a:pt x="726982" y="561104"/>
                  <a:pt x="733124" y="529946"/>
                  <a:pt x="726774" y="510896"/>
                </a:cubicBezTo>
                <a:lnTo>
                  <a:pt x="707724" y="453746"/>
                </a:lnTo>
                <a:cubicBezTo>
                  <a:pt x="704549" y="399771"/>
                  <a:pt x="724707" y="338946"/>
                  <a:pt x="698199" y="291821"/>
                </a:cubicBezTo>
                <a:cubicBezTo>
                  <a:pt x="668240" y="238561"/>
                  <a:pt x="608732" y="317165"/>
                  <a:pt x="593424" y="329921"/>
                </a:cubicBezTo>
                <a:cubicBezTo>
                  <a:pt x="584630" y="337250"/>
                  <a:pt x="574374" y="342621"/>
                  <a:pt x="564849" y="348971"/>
                </a:cubicBezTo>
                <a:cubicBezTo>
                  <a:pt x="568024" y="364846"/>
                  <a:pt x="558668" y="392669"/>
                  <a:pt x="574374" y="396596"/>
                </a:cubicBezTo>
                <a:cubicBezTo>
                  <a:pt x="709314" y="430331"/>
                  <a:pt x="702478" y="416613"/>
                  <a:pt x="736299" y="348971"/>
                </a:cubicBezTo>
                <a:cubicBezTo>
                  <a:pt x="748507" y="287933"/>
                  <a:pt x="766590" y="219053"/>
                  <a:pt x="736299" y="158471"/>
                </a:cubicBezTo>
                <a:cubicBezTo>
                  <a:pt x="726259" y="138391"/>
                  <a:pt x="691849" y="152121"/>
                  <a:pt x="669624" y="148946"/>
                </a:cubicBezTo>
                <a:cubicBezTo>
                  <a:pt x="618824" y="152121"/>
                  <a:pt x="553215" y="122480"/>
                  <a:pt x="517224" y="158471"/>
                </a:cubicBezTo>
                <a:cubicBezTo>
                  <a:pt x="487729" y="187966"/>
                  <a:pt x="541704" y="289062"/>
                  <a:pt x="555324" y="329921"/>
                </a:cubicBezTo>
                <a:cubicBezTo>
                  <a:pt x="559464" y="342340"/>
                  <a:pt x="561674" y="355321"/>
                  <a:pt x="564849" y="368021"/>
                </a:cubicBezTo>
                <a:cubicBezTo>
                  <a:pt x="525860" y="436252"/>
                  <a:pt x="533594" y="469838"/>
                  <a:pt x="431499" y="425171"/>
                </a:cubicBezTo>
                <a:cubicBezTo>
                  <a:pt x="406817" y="414373"/>
                  <a:pt x="374349" y="368021"/>
                  <a:pt x="374349" y="368021"/>
                </a:cubicBezTo>
                <a:cubicBezTo>
                  <a:pt x="367999" y="377546"/>
                  <a:pt x="356013" y="385171"/>
                  <a:pt x="355299" y="396596"/>
                </a:cubicBezTo>
                <a:cubicBezTo>
                  <a:pt x="352717" y="437912"/>
                  <a:pt x="349062" y="482142"/>
                  <a:pt x="364824" y="520421"/>
                </a:cubicBezTo>
                <a:cubicBezTo>
                  <a:pt x="373541" y="541592"/>
                  <a:pt x="402658" y="546229"/>
                  <a:pt x="421974" y="558521"/>
                </a:cubicBezTo>
                <a:cubicBezTo>
                  <a:pt x="548345" y="638939"/>
                  <a:pt x="411573" y="548412"/>
                  <a:pt x="498174" y="606146"/>
                </a:cubicBezTo>
                <a:cubicBezTo>
                  <a:pt x="444066" y="642218"/>
                  <a:pt x="485023" y="621235"/>
                  <a:pt x="383874" y="634721"/>
                </a:cubicBezTo>
                <a:cubicBezTo>
                  <a:pt x="333829" y="641394"/>
                  <a:pt x="331891" y="642954"/>
                  <a:pt x="288624" y="653771"/>
                </a:cubicBezTo>
                <a:cubicBezTo>
                  <a:pt x="291799" y="666471"/>
                  <a:pt x="288892" y="682614"/>
                  <a:pt x="298149" y="691871"/>
                </a:cubicBezTo>
                <a:cubicBezTo>
                  <a:pt x="313209" y="706931"/>
                  <a:pt x="335420" y="712800"/>
                  <a:pt x="355299" y="720446"/>
                </a:cubicBezTo>
                <a:cubicBezTo>
                  <a:pt x="376873" y="728744"/>
                  <a:pt x="399674" y="733414"/>
                  <a:pt x="421974" y="739496"/>
                </a:cubicBezTo>
                <a:cubicBezTo>
                  <a:pt x="434604" y="742940"/>
                  <a:pt x="447919" y="744159"/>
                  <a:pt x="460074" y="749021"/>
                </a:cubicBezTo>
                <a:cubicBezTo>
                  <a:pt x="479849" y="756931"/>
                  <a:pt x="497208" y="770317"/>
                  <a:pt x="517224" y="777596"/>
                </a:cubicBezTo>
                <a:cubicBezTo>
                  <a:pt x="532439" y="783129"/>
                  <a:pt x="549143" y="783194"/>
                  <a:pt x="564849" y="787121"/>
                </a:cubicBezTo>
                <a:cubicBezTo>
                  <a:pt x="574589" y="789556"/>
                  <a:pt x="583899" y="793471"/>
                  <a:pt x="593424" y="796646"/>
                </a:cubicBezTo>
                <a:cubicBezTo>
                  <a:pt x="590249" y="828396"/>
                  <a:pt x="591074" y="860805"/>
                  <a:pt x="583899" y="891896"/>
                </a:cubicBezTo>
                <a:cubicBezTo>
                  <a:pt x="577002" y="921784"/>
                  <a:pt x="532717" y="926439"/>
                  <a:pt x="574374" y="968096"/>
                </a:cubicBezTo>
                <a:cubicBezTo>
                  <a:pt x="585822" y="979544"/>
                  <a:pt x="606124" y="974446"/>
                  <a:pt x="621999" y="977621"/>
                </a:cubicBezTo>
                <a:lnTo>
                  <a:pt x="841074" y="968096"/>
                </a:lnTo>
                <a:cubicBezTo>
                  <a:pt x="853890" y="965426"/>
                  <a:pt x="849098" y="943001"/>
                  <a:pt x="850599" y="929996"/>
                </a:cubicBezTo>
                <a:cubicBezTo>
                  <a:pt x="858639" y="860320"/>
                  <a:pt x="863299" y="790296"/>
                  <a:pt x="869649" y="720446"/>
                </a:cubicBezTo>
                <a:cubicBezTo>
                  <a:pt x="910924" y="723621"/>
                  <a:pt x="954629" y="715660"/>
                  <a:pt x="993474" y="729971"/>
                </a:cubicBezTo>
                <a:cubicBezTo>
                  <a:pt x="1018754" y="739285"/>
                  <a:pt x="1050624" y="787121"/>
                  <a:pt x="1050624" y="787121"/>
                </a:cubicBezTo>
                <a:cubicBezTo>
                  <a:pt x="1075781" y="862593"/>
                  <a:pt x="1066373" y="824464"/>
                  <a:pt x="1079199" y="901421"/>
                </a:cubicBezTo>
                <a:cubicBezTo>
                  <a:pt x="1126824" y="898246"/>
                  <a:pt x="1175612" y="902828"/>
                  <a:pt x="1222074" y="891896"/>
                </a:cubicBezTo>
                <a:cubicBezTo>
                  <a:pt x="1233217" y="889274"/>
                  <a:pt x="1233795" y="872115"/>
                  <a:pt x="1241124" y="863321"/>
                </a:cubicBezTo>
                <a:cubicBezTo>
                  <a:pt x="1249748" y="852973"/>
                  <a:pt x="1260174" y="844271"/>
                  <a:pt x="1269699" y="834746"/>
                </a:cubicBezTo>
                <a:cubicBezTo>
                  <a:pt x="1272874" y="822046"/>
                  <a:pt x="1279224" y="809737"/>
                  <a:pt x="1279224" y="796646"/>
                </a:cubicBezTo>
                <a:cubicBezTo>
                  <a:pt x="1279224" y="748915"/>
                  <a:pt x="1280631" y="700233"/>
                  <a:pt x="1269699" y="653771"/>
                </a:cubicBezTo>
                <a:cubicBezTo>
                  <a:pt x="1267077" y="642628"/>
                  <a:pt x="1250439" y="641375"/>
                  <a:pt x="1241124" y="634721"/>
                </a:cubicBezTo>
                <a:cubicBezTo>
                  <a:pt x="1228206" y="625494"/>
                  <a:pt x="1216807" y="614022"/>
                  <a:pt x="1203024" y="606146"/>
                </a:cubicBezTo>
                <a:cubicBezTo>
                  <a:pt x="1194307" y="601165"/>
                  <a:pt x="1184232" y="598879"/>
                  <a:pt x="1174449" y="596621"/>
                </a:cubicBezTo>
                <a:cubicBezTo>
                  <a:pt x="1037825" y="565092"/>
                  <a:pt x="1119693" y="591069"/>
                  <a:pt x="1050624" y="568046"/>
                </a:cubicBezTo>
                <a:cubicBezTo>
                  <a:pt x="1053799" y="542646"/>
                  <a:pt x="1050642" y="515613"/>
                  <a:pt x="1060149" y="491846"/>
                </a:cubicBezTo>
                <a:cubicBezTo>
                  <a:pt x="1064401" y="481217"/>
                  <a:pt x="1081395" y="481590"/>
                  <a:pt x="1088724" y="472796"/>
                </a:cubicBezTo>
                <a:cubicBezTo>
                  <a:pt x="1097814" y="461888"/>
                  <a:pt x="1101424" y="447396"/>
                  <a:pt x="1107774" y="434696"/>
                </a:cubicBezTo>
                <a:cubicBezTo>
                  <a:pt x="1099100" y="408675"/>
                  <a:pt x="1086967" y="347214"/>
                  <a:pt x="1060149" y="320396"/>
                </a:cubicBezTo>
                <a:cubicBezTo>
                  <a:pt x="1048924" y="309171"/>
                  <a:pt x="1035832" y="299697"/>
                  <a:pt x="1022049" y="291821"/>
                </a:cubicBezTo>
                <a:cubicBezTo>
                  <a:pt x="1013332" y="286840"/>
                  <a:pt x="1002999" y="285471"/>
                  <a:pt x="993474" y="282296"/>
                </a:cubicBezTo>
                <a:cubicBezTo>
                  <a:pt x="987124" y="294996"/>
                  <a:pt x="980191" y="307421"/>
                  <a:pt x="974424" y="320396"/>
                </a:cubicBezTo>
                <a:cubicBezTo>
                  <a:pt x="967480" y="336020"/>
                  <a:pt x="972340" y="370142"/>
                  <a:pt x="955374" y="368021"/>
                </a:cubicBezTo>
                <a:cubicBezTo>
                  <a:pt x="926450" y="364406"/>
                  <a:pt x="891142" y="294264"/>
                  <a:pt x="869649" y="272771"/>
                </a:cubicBezTo>
                <a:cubicBezTo>
                  <a:pt x="861554" y="264676"/>
                  <a:pt x="850599" y="260071"/>
                  <a:pt x="841074" y="253721"/>
                </a:cubicBezTo>
                <a:cubicBezTo>
                  <a:pt x="828374" y="256896"/>
                  <a:pt x="811355" y="253189"/>
                  <a:pt x="802974" y="263246"/>
                </a:cubicBezTo>
                <a:cubicBezTo>
                  <a:pt x="792610" y="275683"/>
                  <a:pt x="792598" y="294704"/>
                  <a:pt x="793449" y="310871"/>
                </a:cubicBezTo>
                <a:cubicBezTo>
                  <a:pt x="795809" y="355710"/>
                  <a:pt x="798978" y="401404"/>
                  <a:pt x="812499" y="444221"/>
                </a:cubicBezTo>
                <a:cubicBezTo>
                  <a:pt x="818621" y="463607"/>
                  <a:pt x="836862" y="476860"/>
                  <a:pt x="850599" y="491846"/>
                </a:cubicBezTo>
                <a:cubicBezTo>
                  <a:pt x="871838" y="515015"/>
                  <a:pt x="890322" y="542350"/>
                  <a:pt x="917274" y="558521"/>
                </a:cubicBezTo>
                <a:cubicBezTo>
                  <a:pt x="982332" y="597556"/>
                  <a:pt x="950443" y="575531"/>
                  <a:pt x="1012524" y="625196"/>
                </a:cubicBezTo>
                <a:cubicBezTo>
                  <a:pt x="1015699" y="641071"/>
                  <a:pt x="1022049" y="656632"/>
                  <a:pt x="1022049" y="672821"/>
                </a:cubicBezTo>
                <a:cubicBezTo>
                  <a:pt x="1022049" y="706726"/>
                  <a:pt x="1002736" y="731326"/>
                  <a:pt x="974424" y="749021"/>
                </a:cubicBezTo>
                <a:cubicBezTo>
                  <a:pt x="963323" y="755959"/>
                  <a:pt x="949024" y="755371"/>
                  <a:pt x="936324" y="758546"/>
                </a:cubicBezTo>
                <a:cubicBezTo>
                  <a:pt x="903977" y="782806"/>
                  <a:pt x="881845" y="802955"/>
                  <a:pt x="841074" y="815696"/>
                </a:cubicBezTo>
                <a:cubicBezTo>
                  <a:pt x="801574" y="828040"/>
                  <a:pt x="723957" y="837870"/>
                  <a:pt x="679149" y="844271"/>
                </a:cubicBezTo>
                <a:lnTo>
                  <a:pt x="421974" y="834746"/>
                </a:lnTo>
                <a:cubicBezTo>
                  <a:pt x="409087" y="832445"/>
                  <a:pt x="421706" y="805903"/>
                  <a:pt x="412449" y="796646"/>
                </a:cubicBezTo>
                <a:cubicBezTo>
                  <a:pt x="403192" y="787389"/>
                  <a:pt x="387049" y="790296"/>
                  <a:pt x="374349" y="787121"/>
                </a:cubicBezTo>
                <a:cubicBezTo>
                  <a:pt x="370629" y="794560"/>
                  <a:pt x="345774" y="839781"/>
                  <a:pt x="345774" y="853796"/>
                </a:cubicBezTo>
                <a:cubicBezTo>
                  <a:pt x="345774" y="882547"/>
                  <a:pt x="345474" y="912501"/>
                  <a:pt x="355299" y="939521"/>
                </a:cubicBezTo>
                <a:cubicBezTo>
                  <a:pt x="359211" y="950279"/>
                  <a:pt x="395314" y="958162"/>
                  <a:pt x="383874" y="958571"/>
                </a:cubicBezTo>
                <a:lnTo>
                  <a:pt x="88599" y="949046"/>
                </a:lnTo>
                <a:cubicBezTo>
                  <a:pt x="66374" y="942696"/>
                  <a:pt x="42130" y="941221"/>
                  <a:pt x="21924" y="929996"/>
                </a:cubicBezTo>
                <a:cubicBezTo>
                  <a:pt x="-19049" y="907233"/>
                  <a:pt x="9405" y="805628"/>
                  <a:pt x="12399" y="796646"/>
                </a:cubicBezTo>
                <a:cubicBezTo>
                  <a:pt x="15574" y="787121"/>
                  <a:pt x="31320" y="789879"/>
                  <a:pt x="40974" y="787121"/>
                </a:cubicBezTo>
                <a:cubicBezTo>
                  <a:pt x="53561" y="783525"/>
                  <a:pt x="66374" y="780771"/>
                  <a:pt x="79074" y="777596"/>
                </a:cubicBezTo>
                <a:cubicBezTo>
                  <a:pt x="88599" y="768071"/>
                  <a:pt x="97301" y="757645"/>
                  <a:pt x="107649" y="749021"/>
                </a:cubicBezTo>
                <a:cubicBezTo>
                  <a:pt x="116443" y="741692"/>
                  <a:pt x="135510" y="741396"/>
                  <a:pt x="136224" y="729971"/>
                </a:cubicBezTo>
                <a:cubicBezTo>
                  <a:pt x="143620" y="611637"/>
                  <a:pt x="140419" y="619866"/>
                  <a:pt x="88599" y="568046"/>
                </a:cubicBezTo>
                <a:cubicBezTo>
                  <a:pt x="98124" y="539471"/>
                  <a:pt x="95875" y="503620"/>
                  <a:pt x="117174" y="482321"/>
                </a:cubicBezTo>
                <a:cubicBezTo>
                  <a:pt x="141354" y="458141"/>
                  <a:pt x="181838" y="459514"/>
                  <a:pt x="212424" y="444221"/>
                </a:cubicBezTo>
                <a:cubicBezTo>
                  <a:pt x="225124" y="437871"/>
                  <a:pt x="237473" y="430764"/>
                  <a:pt x="250524" y="425171"/>
                </a:cubicBezTo>
                <a:cubicBezTo>
                  <a:pt x="259752" y="421216"/>
                  <a:pt x="269574" y="418821"/>
                  <a:pt x="279099" y="415646"/>
                </a:cubicBezTo>
                <a:cubicBezTo>
                  <a:pt x="285449" y="434696"/>
                  <a:pt x="293279" y="453315"/>
                  <a:pt x="298149" y="472796"/>
                </a:cubicBezTo>
                <a:cubicBezTo>
                  <a:pt x="308972" y="516088"/>
                  <a:pt x="321320" y="562911"/>
                  <a:pt x="326724" y="606146"/>
                </a:cubicBezTo>
                <a:lnTo>
                  <a:pt x="345774" y="758546"/>
                </a:lnTo>
                <a:cubicBezTo>
                  <a:pt x="373136" y="742129"/>
                  <a:pt x="403456" y="729173"/>
                  <a:pt x="421974" y="701396"/>
                </a:cubicBezTo>
                <a:cubicBezTo>
                  <a:pt x="427543" y="693042"/>
                  <a:pt x="428741" y="682475"/>
                  <a:pt x="431499" y="672821"/>
                </a:cubicBezTo>
                <a:cubicBezTo>
                  <a:pt x="455419" y="589100"/>
                  <a:pt x="427711" y="674659"/>
                  <a:pt x="450549" y="606146"/>
                </a:cubicBezTo>
                <a:cubicBezTo>
                  <a:pt x="447374" y="523596"/>
                  <a:pt x="446519" y="440924"/>
                  <a:pt x="441024" y="358496"/>
                </a:cubicBezTo>
                <a:cubicBezTo>
                  <a:pt x="440027" y="343546"/>
                  <a:pt x="427230" y="307589"/>
                  <a:pt x="421974" y="291821"/>
                </a:cubicBezTo>
                <a:cubicBezTo>
                  <a:pt x="425149" y="263246"/>
                  <a:pt x="422407" y="233371"/>
                  <a:pt x="431499" y="206096"/>
                </a:cubicBezTo>
                <a:cubicBezTo>
                  <a:pt x="435759" y="193317"/>
                  <a:pt x="452244" y="188482"/>
                  <a:pt x="460074" y="177521"/>
                </a:cubicBezTo>
                <a:cubicBezTo>
                  <a:pt x="468327" y="165967"/>
                  <a:pt x="472774" y="152121"/>
                  <a:pt x="479124" y="139421"/>
                </a:cubicBezTo>
                <a:cubicBezTo>
                  <a:pt x="442113" y="83905"/>
                  <a:pt x="471299" y="113091"/>
                  <a:pt x="364824" y="91796"/>
                </a:cubicBezTo>
                <a:lnTo>
                  <a:pt x="317199" y="82271"/>
                </a:lnTo>
                <a:cubicBezTo>
                  <a:pt x="247357" y="-57413"/>
                  <a:pt x="269360" y="14597"/>
                  <a:pt x="650574" y="53696"/>
                </a:cubicBezTo>
                <a:cubicBezTo>
                  <a:pt x="661962" y="54864"/>
                  <a:pt x="665221" y="71704"/>
                  <a:pt x="669624" y="82271"/>
                </a:cubicBezTo>
                <a:cubicBezTo>
                  <a:pt x="681209" y="110075"/>
                  <a:pt x="698199" y="167996"/>
                  <a:pt x="698199" y="167996"/>
                </a:cubicBezTo>
                <a:cubicBezTo>
                  <a:pt x="701374" y="209271"/>
                  <a:pt x="703152" y="250677"/>
                  <a:pt x="707724" y="291821"/>
                </a:cubicBezTo>
                <a:cubicBezTo>
                  <a:pt x="709512" y="307911"/>
                  <a:pt x="717249" y="339446"/>
                  <a:pt x="717249" y="33944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EA3ACC9B-31D1-4626-8DAF-6D8C592A7AF7}"/>
              </a:ext>
            </a:extLst>
          </p:cNvPr>
          <p:cNvSpPr/>
          <p:nvPr/>
        </p:nvSpPr>
        <p:spPr>
          <a:xfrm>
            <a:off x="7019549" y="2731002"/>
            <a:ext cx="1279282" cy="1004976"/>
          </a:xfrm>
          <a:custGeom>
            <a:avLst/>
            <a:gdLst>
              <a:gd name="connsiteX0" fmla="*/ 479124 w 1279282"/>
              <a:gd name="connsiteY0" fmla="*/ 729971 h 1004976"/>
              <a:gd name="connsiteX1" fmla="*/ 526749 w 1279282"/>
              <a:gd name="connsiteY1" fmla="*/ 568046 h 1004976"/>
              <a:gd name="connsiteX2" fmla="*/ 555324 w 1279282"/>
              <a:gd name="connsiteY2" fmla="*/ 548996 h 1004976"/>
              <a:gd name="connsiteX3" fmla="*/ 574374 w 1279282"/>
              <a:gd name="connsiteY3" fmla="*/ 596621 h 1004976"/>
              <a:gd name="connsiteX4" fmla="*/ 612474 w 1279282"/>
              <a:gd name="connsiteY4" fmla="*/ 749021 h 1004976"/>
              <a:gd name="connsiteX5" fmla="*/ 726774 w 1279282"/>
              <a:gd name="connsiteY5" fmla="*/ 739496 h 1004976"/>
              <a:gd name="connsiteX6" fmla="*/ 812499 w 1279282"/>
              <a:gd name="connsiteY6" fmla="*/ 558521 h 1004976"/>
              <a:gd name="connsiteX7" fmla="*/ 831549 w 1279282"/>
              <a:gd name="connsiteY7" fmla="*/ 520421 h 1004976"/>
              <a:gd name="connsiteX8" fmla="*/ 841074 w 1279282"/>
              <a:gd name="connsiteY8" fmla="*/ 472796 h 1004976"/>
              <a:gd name="connsiteX9" fmla="*/ 822024 w 1279282"/>
              <a:gd name="connsiteY9" fmla="*/ 387071 h 1004976"/>
              <a:gd name="connsiteX10" fmla="*/ 688674 w 1279282"/>
              <a:gd name="connsiteY10" fmla="*/ 453746 h 1004976"/>
              <a:gd name="connsiteX11" fmla="*/ 698199 w 1279282"/>
              <a:gd name="connsiteY11" fmla="*/ 558521 h 1004976"/>
              <a:gd name="connsiteX12" fmla="*/ 793449 w 1279282"/>
              <a:gd name="connsiteY12" fmla="*/ 568046 h 1004976"/>
              <a:gd name="connsiteX13" fmla="*/ 812499 w 1279282"/>
              <a:gd name="connsiteY13" fmla="*/ 596621 h 1004976"/>
              <a:gd name="connsiteX14" fmla="*/ 841074 w 1279282"/>
              <a:gd name="connsiteY14" fmla="*/ 625196 h 1004976"/>
              <a:gd name="connsiteX15" fmla="*/ 793449 w 1279282"/>
              <a:gd name="connsiteY15" fmla="*/ 768071 h 1004976"/>
              <a:gd name="connsiteX16" fmla="*/ 726774 w 1279282"/>
              <a:gd name="connsiteY16" fmla="*/ 777596 h 1004976"/>
              <a:gd name="connsiteX17" fmla="*/ 660099 w 1279282"/>
              <a:gd name="connsiteY17" fmla="*/ 768071 h 1004976"/>
              <a:gd name="connsiteX18" fmla="*/ 650574 w 1279282"/>
              <a:gd name="connsiteY18" fmla="*/ 739496 h 1004976"/>
              <a:gd name="connsiteX19" fmla="*/ 660099 w 1279282"/>
              <a:gd name="connsiteY19" fmla="*/ 625196 h 1004976"/>
              <a:gd name="connsiteX20" fmla="*/ 783924 w 1279282"/>
              <a:gd name="connsiteY20" fmla="*/ 634721 h 1004976"/>
              <a:gd name="connsiteX21" fmla="*/ 822024 w 1279282"/>
              <a:gd name="connsiteY21" fmla="*/ 644246 h 1004976"/>
              <a:gd name="connsiteX22" fmla="*/ 898224 w 1279282"/>
              <a:gd name="connsiteY22" fmla="*/ 653771 h 1004976"/>
              <a:gd name="connsiteX23" fmla="*/ 1012524 w 1279282"/>
              <a:gd name="connsiteY23" fmla="*/ 634721 h 1004976"/>
              <a:gd name="connsiteX24" fmla="*/ 1022049 w 1279282"/>
              <a:gd name="connsiteY24" fmla="*/ 606146 h 1004976"/>
              <a:gd name="connsiteX25" fmla="*/ 1012524 w 1279282"/>
              <a:gd name="connsiteY25" fmla="*/ 501371 h 1004976"/>
              <a:gd name="connsiteX26" fmla="*/ 1088724 w 1279282"/>
              <a:gd name="connsiteY26" fmla="*/ 520421 h 1004976"/>
              <a:gd name="connsiteX27" fmla="*/ 1098249 w 1279282"/>
              <a:gd name="connsiteY27" fmla="*/ 548996 h 1004976"/>
              <a:gd name="connsiteX28" fmla="*/ 1060149 w 1279282"/>
              <a:gd name="connsiteY28" fmla="*/ 682346 h 1004976"/>
              <a:gd name="connsiteX29" fmla="*/ 1002999 w 1279282"/>
              <a:gd name="connsiteY29" fmla="*/ 710921 h 1004976"/>
              <a:gd name="connsiteX30" fmla="*/ 964899 w 1279282"/>
              <a:gd name="connsiteY30" fmla="*/ 682346 h 1004976"/>
              <a:gd name="connsiteX31" fmla="*/ 955374 w 1279282"/>
              <a:gd name="connsiteY31" fmla="*/ 644246 h 1004976"/>
              <a:gd name="connsiteX32" fmla="*/ 917274 w 1279282"/>
              <a:gd name="connsiteY32" fmla="*/ 539471 h 1004976"/>
              <a:gd name="connsiteX33" fmla="*/ 888699 w 1279282"/>
              <a:gd name="connsiteY33" fmla="*/ 482321 h 1004976"/>
              <a:gd name="connsiteX34" fmla="*/ 860124 w 1279282"/>
              <a:gd name="connsiteY34" fmla="*/ 463271 h 1004976"/>
              <a:gd name="connsiteX35" fmla="*/ 755349 w 1279282"/>
              <a:gd name="connsiteY35" fmla="*/ 520421 h 1004976"/>
              <a:gd name="connsiteX36" fmla="*/ 745824 w 1279282"/>
              <a:gd name="connsiteY36" fmla="*/ 548996 h 1004976"/>
              <a:gd name="connsiteX37" fmla="*/ 755349 w 1279282"/>
              <a:gd name="connsiteY37" fmla="*/ 634721 h 1004976"/>
              <a:gd name="connsiteX38" fmla="*/ 802974 w 1279282"/>
              <a:gd name="connsiteY38" fmla="*/ 653771 h 1004976"/>
              <a:gd name="connsiteX39" fmla="*/ 907749 w 1279282"/>
              <a:gd name="connsiteY39" fmla="*/ 663296 h 1004976"/>
              <a:gd name="connsiteX40" fmla="*/ 955374 w 1279282"/>
              <a:gd name="connsiteY40" fmla="*/ 682346 h 1004976"/>
              <a:gd name="connsiteX41" fmla="*/ 964899 w 1279282"/>
              <a:gd name="connsiteY41" fmla="*/ 710921 h 1004976"/>
              <a:gd name="connsiteX42" fmla="*/ 945849 w 1279282"/>
              <a:gd name="connsiteY42" fmla="*/ 806171 h 1004976"/>
              <a:gd name="connsiteX43" fmla="*/ 907749 w 1279282"/>
              <a:gd name="connsiteY43" fmla="*/ 815696 h 1004976"/>
              <a:gd name="connsiteX44" fmla="*/ 860124 w 1279282"/>
              <a:gd name="connsiteY44" fmla="*/ 825221 h 1004976"/>
              <a:gd name="connsiteX45" fmla="*/ 764874 w 1279282"/>
              <a:gd name="connsiteY45" fmla="*/ 701396 h 1004976"/>
              <a:gd name="connsiteX46" fmla="*/ 650574 w 1279282"/>
              <a:gd name="connsiteY46" fmla="*/ 710921 h 1004976"/>
              <a:gd name="connsiteX47" fmla="*/ 631524 w 1279282"/>
              <a:gd name="connsiteY47" fmla="*/ 739496 h 1004976"/>
              <a:gd name="connsiteX48" fmla="*/ 469599 w 1279282"/>
              <a:gd name="connsiteY48" fmla="*/ 806171 h 1004976"/>
              <a:gd name="connsiteX49" fmla="*/ 479124 w 1279282"/>
              <a:gd name="connsiteY49" fmla="*/ 710921 h 1004976"/>
              <a:gd name="connsiteX50" fmla="*/ 507699 w 1279282"/>
              <a:gd name="connsiteY50" fmla="*/ 672821 h 1004976"/>
              <a:gd name="connsiteX51" fmla="*/ 536274 w 1279282"/>
              <a:gd name="connsiteY51" fmla="*/ 663296 h 1004976"/>
              <a:gd name="connsiteX52" fmla="*/ 660099 w 1279282"/>
              <a:gd name="connsiteY52" fmla="*/ 644246 h 1004976"/>
              <a:gd name="connsiteX53" fmla="*/ 650574 w 1279282"/>
              <a:gd name="connsiteY53" fmla="*/ 510896 h 1004976"/>
              <a:gd name="connsiteX54" fmla="*/ 621999 w 1279282"/>
              <a:gd name="connsiteY54" fmla="*/ 501371 h 1004976"/>
              <a:gd name="connsiteX55" fmla="*/ 526749 w 1279282"/>
              <a:gd name="connsiteY55" fmla="*/ 520421 h 1004976"/>
              <a:gd name="connsiteX56" fmla="*/ 517224 w 1279282"/>
              <a:gd name="connsiteY56" fmla="*/ 482321 h 1004976"/>
              <a:gd name="connsiteX57" fmla="*/ 498174 w 1279282"/>
              <a:gd name="connsiteY57" fmla="*/ 368021 h 1004976"/>
              <a:gd name="connsiteX58" fmla="*/ 441024 w 1279282"/>
              <a:gd name="connsiteY58" fmla="*/ 377546 h 1004976"/>
              <a:gd name="connsiteX59" fmla="*/ 402924 w 1279282"/>
              <a:gd name="connsiteY59" fmla="*/ 425171 h 1004976"/>
              <a:gd name="connsiteX60" fmla="*/ 412449 w 1279282"/>
              <a:gd name="connsiteY60" fmla="*/ 577571 h 1004976"/>
              <a:gd name="connsiteX61" fmla="*/ 469599 w 1279282"/>
              <a:gd name="connsiteY61" fmla="*/ 606146 h 1004976"/>
              <a:gd name="connsiteX62" fmla="*/ 498174 w 1279282"/>
              <a:gd name="connsiteY62" fmla="*/ 615671 h 1004976"/>
              <a:gd name="connsiteX63" fmla="*/ 564849 w 1279282"/>
              <a:gd name="connsiteY63" fmla="*/ 644246 h 1004976"/>
              <a:gd name="connsiteX64" fmla="*/ 545799 w 1279282"/>
              <a:gd name="connsiteY64" fmla="*/ 710921 h 1004976"/>
              <a:gd name="connsiteX65" fmla="*/ 507699 w 1279282"/>
              <a:gd name="connsiteY65" fmla="*/ 720446 h 1004976"/>
              <a:gd name="connsiteX66" fmla="*/ 479124 w 1279282"/>
              <a:gd name="connsiteY66" fmla="*/ 739496 h 1004976"/>
              <a:gd name="connsiteX67" fmla="*/ 374349 w 1279282"/>
              <a:gd name="connsiteY67" fmla="*/ 758546 h 1004976"/>
              <a:gd name="connsiteX68" fmla="*/ 364824 w 1279282"/>
              <a:gd name="connsiteY68" fmla="*/ 787121 h 1004976"/>
              <a:gd name="connsiteX69" fmla="*/ 412449 w 1279282"/>
              <a:gd name="connsiteY69" fmla="*/ 863321 h 1004976"/>
              <a:gd name="connsiteX70" fmla="*/ 441024 w 1279282"/>
              <a:gd name="connsiteY70" fmla="*/ 872846 h 1004976"/>
              <a:gd name="connsiteX71" fmla="*/ 469599 w 1279282"/>
              <a:gd name="connsiteY71" fmla="*/ 891896 h 1004976"/>
              <a:gd name="connsiteX72" fmla="*/ 564849 w 1279282"/>
              <a:gd name="connsiteY72" fmla="*/ 910946 h 1004976"/>
              <a:gd name="connsiteX73" fmla="*/ 574374 w 1279282"/>
              <a:gd name="connsiteY73" fmla="*/ 977621 h 1004976"/>
              <a:gd name="connsiteX74" fmla="*/ 783924 w 1279282"/>
              <a:gd name="connsiteY74" fmla="*/ 939521 h 1004976"/>
              <a:gd name="connsiteX75" fmla="*/ 774399 w 1279282"/>
              <a:gd name="connsiteY75" fmla="*/ 806171 h 1004976"/>
              <a:gd name="connsiteX76" fmla="*/ 783924 w 1279282"/>
              <a:gd name="connsiteY76" fmla="*/ 720446 h 1004976"/>
              <a:gd name="connsiteX77" fmla="*/ 888699 w 1279282"/>
              <a:gd name="connsiteY77" fmla="*/ 729971 h 1004976"/>
              <a:gd name="connsiteX78" fmla="*/ 917274 w 1279282"/>
              <a:gd name="connsiteY78" fmla="*/ 758546 h 1004976"/>
              <a:gd name="connsiteX79" fmla="*/ 926799 w 1279282"/>
              <a:gd name="connsiteY79" fmla="*/ 806171 h 1004976"/>
              <a:gd name="connsiteX80" fmla="*/ 936324 w 1279282"/>
              <a:gd name="connsiteY80" fmla="*/ 872846 h 1004976"/>
              <a:gd name="connsiteX81" fmla="*/ 964899 w 1279282"/>
              <a:gd name="connsiteY81" fmla="*/ 882371 h 1004976"/>
              <a:gd name="connsiteX82" fmla="*/ 1126824 w 1279282"/>
              <a:gd name="connsiteY82" fmla="*/ 853796 h 1004976"/>
              <a:gd name="connsiteX83" fmla="*/ 1136349 w 1279282"/>
              <a:gd name="connsiteY83" fmla="*/ 825221 h 1004976"/>
              <a:gd name="connsiteX84" fmla="*/ 1098249 w 1279282"/>
              <a:gd name="connsiteY84" fmla="*/ 758546 h 1004976"/>
              <a:gd name="connsiteX85" fmla="*/ 983949 w 1279282"/>
              <a:gd name="connsiteY85" fmla="*/ 739496 h 1004976"/>
              <a:gd name="connsiteX86" fmla="*/ 955374 w 1279282"/>
              <a:gd name="connsiteY86" fmla="*/ 729971 h 1004976"/>
              <a:gd name="connsiteX87" fmla="*/ 964899 w 1279282"/>
              <a:gd name="connsiteY87" fmla="*/ 625196 h 1004976"/>
              <a:gd name="connsiteX88" fmla="*/ 983949 w 1279282"/>
              <a:gd name="connsiteY88" fmla="*/ 596621 h 1004976"/>
              <a:gd name="connsiteX89" fmla="*/ 1012524 w 1279282"/>
              <a:gd name="connsiteY89" fmla="*/ 529946 h 1004976"/>
              <a:gd name="connsiteX90" fmla="*/ 1002999 w 1279282"/>
              <a:gd name="connsiteY90" fmla="*/ 339446 h 1004976"/>
              <a:gd name="connsiteX91" fmla="*/ 983949 w 1279282"/>
              <a:gd name="connsiteY91" fmla="*/ 310871 h 1004976"/>
              <a:gd name="connsiteX92" fmla="*/ 974424 w 1279282"/>
              <a:gd name="connsiteY92" fmla="*/ 339446 h 1004976"/>
              <a:gd name="connsiteX93" fmla="*/ 964899 w 1279282"/>
              <a:gd name="connsiteY93" fmla="*/ 377546 h 1004976"/>
              <a:gd name="connsiteX94" fmla="*/ 945849 w 1279282"/>
              <a:gd name="connsiteY94" fmla="*/ 510896 h 1004976"/>
              <a:gd name="connsiteX95" fmla="*/ 936324 w 1279282"/>
              <a:gd name="connsiteY95" fmla="*/ 548996 h 1004976"/>
              <a:gd name="connsiteX96" fmla="*/ 907749 w 1279282"/>
              <a:gd name="connsiteY96" fmla="*/ 577571 h 1004976"/>
              <a:gd name="connsiteX97" fmla="*/ 745824 w 1279282"/>
              <a:gd name="connsiteY97" fmla="*/ 568046 h 1004976"/>
              <a:gd name="connsiteX98" fmla="*/ 726774 w 1279282"/>
              <a:gd name="connsiteY98" fmla="*/ 510896 h 1004976"/>
              <a:gd name="connsiteX99" fmla="*/ 707724 w 1279282"/>
              <a:gd name="connsiteY99" fmla="*/ 453746 h 1004976"/>
              <a:gd name="connsiteX100" fmla="*/ 698199 w 1279282"/>
              <a:gd name="connsiteY100" fmla="*/ 291821 h 1004976"/>
              <a:gd name="connsiteX101" fmla="*/ 593424 w 1279282"/>
              <a:gd name="connsiteY101" fmla="*/ 329921 h 1004976"/>
              <a:gd name="connsiteX102" fmla="*/ 564849 w 1279282"/>
              <a:gd name="connsiteY102" fmla="*/ 348971 h 1004976"/>
              <a:gd name="connsiteX103" fmla="*/ 574374 w 1279282"/>
              <a:gd name="connsiteY103" fmla="*/ 396596 h 1004976"/>
              <a:gd name="connsiteX104" fmla="*/ 736299 w 1279282"/>
              <a:gd name="connsiteY104" fmla="*/ 348971 h 1004976"/>
              <a:gd name="connsiteX105" fmla="*/ 736299 w 1279282"/>
              <a:gd name="connsiteY105" fmla="*/ 158471 h 1004976"/>
              <a:gd name="connsiteX106" fmla="*/ 669624 w 1279282"/>
              <a:gd name="connsiteY106" fmla="*/ 148946 h 1004976"/>
              <a:gd name="connsiteX107" fmla="*/ 517224 w 1279282"/>
              <a:gd name="connsiteY107" fmla="*/ 158471 h 1004976"/>
              <a:gd name="connsiteX108" fmla="*/ 555324 w 1279282"/>
              <a:gd name="connsiteY108" fmla="*/ 329921 h 1004976"/>
              <a:gd name="connsiteX109" fmla="*/ 564849 w 1279282"/>
              <a:gd name="connsiteY109" fmla="*/ 368021 h 1004976"/>
              <a:gd name="connsiteX110" fmla="*/ 431499 w 1279282"/>
              <a:gd name="connsiteY110" fmla="*/ 425171 h 1004976"/>
              <a:gd name="connsiteX111" fmla="*/ 374349 w 1279282"/>
              <a:gd name="connsiteY111" fmla="*/ 368021 h 1004976"/>
              <a:gd name="connsiteX112" fmla="*/ 355299 w 1279282"/>
              <a:gd name="connsiteY112" fmla="*/ 396596 h 1004976"/>
              <a:gd name="connsiteX113" fmla="*/ 364824 w 1279282"/>
              <a:gd name="connsiteY113" fmla="*/ 520421 h 1004976"/>
              <a:gd name="connsiteX114" fmla="*/ 421974 w 1279282"/>
              <a:gd name="connsiteY114" fmla="*/ 558521 h 1004976"/>
              <a:gd name="connsiteX115" fmla="*/ 498174 w 1279282"/>
              <a:gd name="connsiteY115" fmla="*/ 606146 h 1004976"/>
              <a:gd name="connsiteX116" fmla="*/ 383874 w 1279282"/>
              <a:gd name="connsiteY116" fmla="*/ 634721 h 1004976"/>
              <a:gd name="connsiteX117" fmla="*/ 288624 w 1279282"/>
              <a:gd name="connsiteY117" fmla="*/ 653771 h 1004976"/>
              <a:gd name="connsiteX118" fmla="*/ 298149 w 1279282"/>
              <a:gd name="connsiteY118" fmla="*/ 691871 h 1004976"/>
              <a:gd name="connsiteX119" fmla="*/ 355299 w 1279282"/>
              <a:gd name="connsiteY119" fmla="*/ 720446 h 1004976"/>
              <a:gd name="connsiteX120" fmla="*/ 421974 w 1279282"/>
              <a:gd name="connsiteY120" fmla="*/ 739496 h 1004976"/>
              <a:gd name="connsiteX121" fmla="*/ 460074 w 1279282"/>
              <a:gd name="connsiteY121" fmla="*/ 749021 h 1004976"/>
              <a:gd name="connsiteX122" fmla="*/ 517224 w 1279282"/>
              <a:gd name="connsiteY122" fmla="*/ 777596 h 1004976"/>
              <a:gd name="connsiteX123" fmla="*/ 564849 w 1279282"/>
              <a:gd name="connsiteY123" fmla="*/ 787121 h 1004976"/>
              <a:gd name="connsiteX124" fmla="*/ 593424 w 1279282"/>
              <a:gd name="connsiteY124" fmla="*/ 796646 h 1004976"/>
              <a:gd name="connsiteX125" fmla="*/ 583899 w 1279282"/>
              <a:gd name="connsiteY125" fmla="*/ 891896 h 1004976"/>
              <a:gd name="connsiteX126" fmla="*/ 574374 w 1279282"/>
              <a:gd name="connsiteY126" fmla="*/ 968096 h 1004976"/>
              <a:gd name="connsiteX127" fmla="*/ 621999 w 1279282"/>
              <a:gd name="connsiteY127" fmla="*/ 977621 h 1004976"/>
              <a:gd name="connsiteX128" fmla="*/ 841074 w 1279282"/>
              <a:gd name="connsiteY128" fmla="*/ 968096 h 1004976"/>
              <a:gd name="connsiteX129" fmla="*/ 850599 w 1279282"/>
              <a:gd name="connsiteY129" fmla="*/ 929996 h 1004976"/>
              <a:gd name="connsiteX130" fmla="*/ 869649 w 1279282"/>
              <a:gd name="connsiteY130" fmla="*/ 720446 h 1004976"/>
              <a:gd name="connsiteX131" fmla="*/ 993474 w 1279282"/>
              <a:gd name="connsiteY131" fmla="*/ 729971 h 1004976"/>
              <a:gd name="connsiteX132" fmla="*/ 1050624 w 1279282"/>
              <a:gd name="connsiteY132" fmla="*/ 787121 h 1004976"/>
              <a:gd name="connsiteX133" fmla="*/ 1079199 w 1279282"/>
              <a:gd name="connsiteY133" fmla="*/ 901421 h 1004976"/>
              <a:gd name="connsiteX134" fmla="*/ 1222074 w 1279282"/>
              <a:gd name="connsiteY134" fmla="*/ 891896 h 1004976"/>
              <a:gd name="connsiteX135" fmla="*/ 1241124 w 1279282"/>
              <a:gd name="connsiteY135" fmla="*/ 863321 h 1004976"/>
              <a:gd name="connsiteX136" fmla="*/ 1269699 w 1279282"/>
              <a:gd name="connsiteY136" fmla="*/ 834746 h 1004976"/>
              <a:gd name="connsiteX137" fmla="*/ 1279224 w 1279282"/>
              <a:gd name="connsiteY137" fmla="*/ 796646 h 1004976"/>
              <a:gd name="connsiteX138" fmla="*/ 1269699 w 1279282"/>
              <a:gd name="connsiteY138" fmla="*/ 653771 h 1004976"/>
              <a:gd name="connsiteX139" fmla="*/ 1241124 w 1279282"/>
              <a:gd name="connsiteY139" fmla="*/ 634721 h 1004976"/>
              <a:gd name="connsiteX140" fmla="*/ 1203024 w 1279282"/>
              <a:gd name="connsiteY140" fmla="*/ 606146 h 1004976"/>
              <a:gd name="connsiteX141" fmla="*/ 1174449 w 1279282"/>
              <a:gd name="connsiteY141" fmla="*/ 596621 h 1004976"/>
              <a:gd name="connsiteX142" fmla="*/ 1050624 w 1279282"/>
              <a:gd name="connsiteY142" fmla="*/ 568046 h 1004976"/>
              <a:gd name="connsiteX143" fmla="*/ 1060149 w 1279282"/>
              <a:gd name="connsiteY143" fmla="*/ 491846 h 1004976"/>
              <a:gd name="connsiteX144" fmla="*/ 1088724 w 1279282"/>
              <a:gd name="connsiteY144" fmla="*/ 472796 h 1004976"/>
              <a:gd name="connsiteX145" fmla="*/ 1107774 w 1279282"/>
              <a:gd name="connsiteY145" fmla="*/ 434696 h 1004976"/>
              <a:gd name="connsiteX146" fmla="*/ 1060149 w 1279282"/>
              <a:gd name="connsiteY146" fmla="*/ 320396 h 1004976"/>
              <a:gd name="connsiteX147" fmla="*/ 1022049 w 1279282"/>
              <a:gd name="connsiteY147" fmla="*/ 291821 h 1004976"/>
              <a:gd name="connsiteX148" fmla="*/ 993474 w 1279282"/>
              <a:gd name="connsiteY148" fmla="*/ 282296 h 1004976"/>
              <a:gd name="connsiteX149" fmla="*/ 974424 w 1279282"/>
              <a:gd name="connsiteY149" fmla="*/ 320396 h 1004976"/>
              <a:gd name="connsiteX150" fmla="*/ 955374 w 1279282"/>
              <a:gd name="connsiteY150" fmla="*/ 368021 h 1004976"/>
              <a:gd name="connsiteX151" fmla="*/ 869649 w 1279282"/>
              <a:gd name="connsiteY151" fmla="*/ 272771 h 1004976"/>
              <a:gd name="connsiteX152" fmla="*/ 841074 w 1279282"/>
              <a:gd name="connsiteY152" fmla="*/ 253721 h 1004976"/>
              <a:gd name="connsiteX153" fmla="*/ 802974 w 1279282"/>
              <a:gd name="connsiteY153" fmla="*/ 263246 h 1004976"/>
              <a:gd name="connsiteX154" fmla="*/ 793449 w 1279282"/>
              <a:gd name="connsiteY154" fmla="*/ 310871 h 1004976"/>
              <a:gd name="connsiteX155" fmla="*/ 812499 w 1279282"/>
              <a:gd name="connsiteY155" fmla="*/ 444221 h 1004976"/>
              <a:gd name="connsiteX156" fmla="*/ 850599 w 1279282"/>
              <a:gd name="connsiteY156" fmla="*/ 491846 h 1004976"/>
              <a:gd name="connsiteX157" fmla="*/ 917274 w 1279282"/>
              <a:gd name="connsiteY157" fmla="*/ 558521 h 1004976"/>
              <a:gd name="connsiteX158" fmla="*/ 1012524 w 1279282"/>
              <a:gd name="connsiteY158" fmla="*/ 625196 h 1004976"/>
              <a:gd name="connsiteX159" fmla="*/ 1022049 w 1279282"/>
              <a:gd name="connsiteY159" fmla="*/ 672821 h 1004976"/>
              <a:gd name="connsiteX160" fmla="*/ 974424 w 1279282"/>
              <a:gd name="connsiteY160" fmla="*/ 749021 h 1004976"/>
              <a:gd name="connsiteX161" fmla="*/ 936324 w 1279282"/>
              <a:gd name="connsiteY161" fmla="*/ 758546 h 1004976"/>
              <a:gd name="connsiteX162" fmla="*/ 841074 w 1279282"/>
              <a:gd name="connsiteY162" fmla="*/ 815696 h 1004976"/>
              <a:gd name="connsiteX163" fmla="*/ 679149 w 1279282"/>
              <a:gd name="connsiteY163" fmla="*/ 844271 h 1004976"/>
              <a:gd name="connsiteX164" fmla="*/ 421974 w 1279282"/>
              <a:gd name="connsiteY164" fmla="*/ 834746 h 1004976"/>
              <a:gd name="connsiteX165" fmla="*/ 412449 w 1279282"/>
              <a:gd name="connsiteY165" fmla="*/ 796646 h 1004976"/>
              <a:gd name="connsiteX166" fmla="*/ 374349 w 1279282"/>
              <a:gd name="connsiteY166" fmla="*/ 787121 h 1004976"/>
              <a:gd name="connsiteX167" fmla="*/ 345774 w 1279282"/>
              <a:gd name="connsiteY167" fmla="*/ 853796 h 1004976"/>
              <a:gd name="connsiteX168" fmla="*/ 355299 w 1279282"/>
              <a:gd name="connsiteY168" fmla="*/ 939521 h 1004976"/>
              <a:gd name="connsiteX169" fmla="*/ 383874 w 1279282"/>
              <a:gd name="connsiteY169" fmla="*/ 958571 h 1004976"/>
              <a:gd name="connsiteX170" fmla="*/ 88599 w 1279282"/>
              <a:gd name="connsiteY170" fmla="*/ 949046 h 1004976"/>
              <a:gd name="connsiteX171" fmla="*/ 21924 w 1279282"/>
              <a:gd name="connsiteY171" fmla="*/ 929996 h 1004976"/>
              <a:gd name="connsiteX172" fmla="*/ 12399 w 1279282"/>
              <a:gd name="connsiteY172" fmla="*/ 796646 h 1004976"/>
              <a:gd name="connsiteX173" fmla="*/ 40974 w 1279282"/>
              <a:gd name="connsiteY173" fmla="*/ 787121 h 1004976"/>
              <a:gd name="connsiteX174" fmla="*/ 79074 w 1279282"/>
              <a:gd name="connsiteY174" fmla="*/ 777596 h 1004976"/>
              <a:gd name="connsiteX175" fmla="*/ 107649 w 1279282"/>
              <a:gd name="connsiteY175" fmla="*/ 749021 h 1004976"/>
              <a:gd name="connsiteX176" fmla="*/ 136224 w 1279282"/>
              <a:gd name="connsiteY176" fmla="*/ 729971 h 1004976"/>
              <a:gd name="connsiteX177" fmla="*/ 88599 w 1279282"/>
              <a:gd name="connsiteY177" fmla="*/ 568046 h 1004976"/>
              <a:gd name="connsiteX178" fmla="*/ 117174 w 1279282"/>
              <a:gd name="connsiteY178" fmla="*/ 482321 h 1004976"/>
              <a:gd name="connsiteX179" fmla="*/ 212424 w 1279282"/>
              <a:gd name="connsiteY179" fmla="*/ 444221 h 1004976"/>
              <a:gd name="connsiteX180" fmla="*/ 250524 w 1279282"/>
              <a:gd name="connsiteY180" fmla="*/ 425171 h 1004976"/>
              <a:gd name="connsiteX181" fmla="*/ 279099 w 1279282"/>
              <a:gd name="connsiteY181" fmla="*/ 415646 h 1004976"/>
              <a:gd name="connsiteX182" fmla="*/ 298149 w 1279282"/>
              <a:gd name="connsiteY182" fmla="*/ 472796 h 1004976"/>
              <a:gd name="connsiteX183" fmla="*/ 326724 w 1279282"/>
              <a:gd name="connsiteY183" fmla="*/ 606146 h 1004976"/>
              <a:gd name="connsiteX184" fmla="*/ 345774 w 1279282"/>
              <a:gd name="connsiteY184" fmla="*/ 758546 h 1004976"/>
              <a:gd name="connsiteX185" fmla="*/ 421974 w 1279282"/>
              <a:gd name="connsiteY185" fmla="*/ 701396 h 1004976"/>
              <a:gd name="connsiteX186" fmla="*/ 431499 w 1279282"/>
              <a:gd name="connsiteY186" fmla="*/ 672821 h 1004976"/>
              <a:gd name="connsiteX187" fmla="*/ 450549 w 1279282"/>
              <a:gd name="connsiteY187" fmla="*/ 606146 h 1004976"/>
              <a:gd name="connsiteX188" fmla="*/ 441024 w 1279282"/>
              <a:gd name="connsiteY188" fmla="*/ 358496 h 1004976"/>
              <a:gd name="connsiteX189" fmla="*/ 421974 w 1279282"/>
              <a:gd name="connsiteY189" fmla="*/ 291821 h 1004976"/>
              <a:gd name="connsiteX190" fmla="*/ 431499 w 1279282"/>
              <a:gd name="connsiteY190" fmla="*/ 206096 h 1004976"/>
              <a:gd name="connsiteX191" fmla="*/ 460074 w 1279282"/>
              <a:gd name="connsiteY191" fmla="*/ 177521 h 1004976"/>
              <a:gd name="connsiteX192" fmla="*/ 479124 w 1279282"/>
              <a:gd name="connsiteY192" fmla="*/ 139421 h 1004976"/>
              <a:gd name="connsiteX193" fmla="*/ 364824 w 1279282"/>
              <a:gd name="connsiteY193" fmla="*/ 91796 h 1004976"/>
              <a:gd name="connsiteX194" fmla="*/ 317199 w 1279282"/>
              <a:gd name="connsiteY194" fmla="*/ 82271 h 1004976"/>
              <a:gd name="connsiteX195" fmla="*/ 650574 w 1279282"/>
              <a:gd name="connsiteY195" fmla="*/ 53696 h 1004976"/>
              <a:gd name="connsiteX196" fmla="*/ 669624 w 1279282"/>
              <a:gd name="connsiteY196" fmla="*/ 82271 h 1004976"/>
              <a:gd name="connsiteX197" fmla="*/ 698199 w 1279282"/>
              <a:gd name="connsiteY197" fmla="*/ 167996 h 1004976"/>
              <a:gd name="connsiteX198" fmla="*/ 707724 w 1279282"/>
              <a:gd name="connsiteY198" fmla="*/ 291821 h 1004976"/>
              <a:gd name="connsiteX199" fmla="*/ 717249 w 1279282"/>
              <a:gd name="connsiteY199" fmla="*/ 339446 h 100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1279282" h="1004976">
                <a:moveTo>
                  <a:pt x="479124" y="729971"/>
                </a:moveTo>
                <a:cubicBezTo>
                  <a:pt x="489224" y="588578"/>
                  <a:pt x="453197" y="620583"/>
                  <a:pt x="526749" y="568046"/>
                </a:cubicBezTo>
                <a:cubicBezTo>
                  <a:pt x="536064" y="561392"/>
                  <a:pt x="545799" y="555346"/>
                  <a:pt x="555324" y="548996"/>
                </a:cubicBezTo>
                <a:cubicBezTo>
                  <a:pt x="561674" y="564871"/>
                  <a:pt x="571707" y="579732"/>
                  <a:pt x="574374" y="596621"/>
                </a:cubicBezTo>
                <a:cubicBezTo>
                  <a:pt x="598705" y="750716"/>
                  <a:pt x="543226" y="702856"/>
                  <a:pt x="612474" y="749021"/>
                </a:cubicBezTo>
                <a:cubicBezTo>
                  <a:pt x="650574" y="745846"/>
                  <a:pt x="689937" y="749729"/>
                  <a:pt x="726774" y="739496"/>
                </a:cubicBezTo>
                <a:cubicBezTo>
                  <a:pt x="829457" y="710973"/>
                  <a:pt x="768569" y="646381"/>
                  <a:pt x="812499" y="558521"/>
                </a:cubicBezTo>
                <a:lnTo>
                  <a:pt x="831549" y="520421"/>
                </a:lnTo>
                <a:cubicBezTo>
                  <a:pt x="834724" y="504546"/>
                  <a:pt x="842227" y="488944"/>
                  <a:pt x="841074" y="472796"/>
                </a:cubicBezTo>
                <a:cubicBezTo>
                  <a:pt x="838988" y="443598"/>
                  <a:pt x="849044" y="398329"/>
                  <a:pt x="822024" y="387071"/>
                </a:cubicBezTo>
                <a:cubicBezTo>
                  <a:pt x="789027" y="373322"/>
                  <a:pt x="718388" y="431461"/>
                  <a:pt x="688674" y="453746"/>
                </a:cubicBezTo>
                <a:cubicBezTo>
                  <a:pt x="681330" y="483122"/>
                  <a:pt x="661803" y="534257"/>
                  <a:pt x="698199" y="558521"/>
                </a:cubicBezTo>
                <a:cubicBezTo>
                  <a:pt x="724748" y="576221"/>
                  <a:pt x="761699" y="564871"/>
                  <a:pt x="793449" y="568046"/>
                </a:cubicBezTo>
                <a:cubicBezTo>
                  <a:pt x="799799" y="577571"/>
                  <a:pt x="805170" y="587827"/>
                  <a:pt x="812499" y="596621"/>
                </a:cubicBezTo>
                <a:cubicBezTo>
                  <a:pt x="821123" y="606969"/>
                  <a:pt x="840234" y="611752"/>
                  <a:pt x="841074" y="625196"/>
                </a:cubicBezTo>
                <a:cubicBezTo>
                  <a:pt x="843786" y="668586"/>
                  <a:pt x="850328" y="751007"/>
                  <a:pt x="793449" y="768071"/>
                </a:cubicBezTo>
                <a:cubicBezTo>
                  <a:pt x="771945" y="774522"/>
                  <a:pt x="748999" y="774421"/>
                  <a:pt x="726774" y="777596"/>
                </a:cubicBezTo>
                <a:cubicBezTo>
                  <a:pt x="704549" y="774421"/>
                  <a:pt x="680179" y="778111"/>
                  <a:pt x="660099" y="768071"/>
                </a:cubicBezTo>
                <a:cubicBezTo>
                  <a:pt x="651119" y="763581"/>
                  <a:pt x="650574" y="749536"/>
                  <a:pt x="650574" y="739496"/>
                </a:cubicBezTo>
                <a:cubicBezTo>
                  <a:pt x="650574" y="701264"/>
                  <a:pt x="656924" y="663296"/>
                  <a:pt x="660099" y="625196"/>
                </a:cubicBezTo>
                <a:cubicBezTo>
                  <a:pt x="701374" y="628371"/>
                  <a:pt x="742811" y="629884"/>
                  <a:pt x="783924" y="634721"/>
                </a:cubicBezTo>
                <a:cubicBezTo>
                  <a:pt x="796925" y="636251"/>
                  <a:pt x="809111" y="642094"/>
                  <a:pt x="822024" y="644246"/>
                </a:cubicBezTo>
                <a:cubicBezTo>
                  <a:pt x="847273" y="648454"/>
                  <a:pt x="872824" y="650596"/>
                  <a:pt x="898224" y="653771"/>
                </a:cubicBezTo>
                <a:cubicBezTo>
                  <a:pt x="936324" y="647421"/>
                  <a:pt x="976473" y="648587"/>
                  <a:pt x="1012524" y="634721"/>
                </a:cubicBezTo>
                <a:cubicBezTo>
                  <a:pt x="1021895" y="631117"/>
                  <a:pt x="1022049" y="616186"/>
                  <a:pt x="1022049" y="606146"/>
                </a:cubicBezTo>
                <a:cubicBezTo>
                  <a:pt x="1022049" y="571077"/>
                  <a:pt x="990994" y="529053"/>
                  <a:pt x="1012524" y="501371"/>
                </a:cubicBezTo>
                <a:cubicBezTo>
                  <a:pt x="1028598" y="480704"/>
                  <a:pt x="1088724" y="520421"/>
                  <a:pt x="1088724" y="520421"/>
                </a:cubicBezTo>
                <a:cubicBezTo>
                  <a:pt x="1091899" y="529946"/>
                  <a:pt x="1098964" y="538981"/>
                  <a:pt x="1098249" y="548996"/>
                </a:cubicBezTo>
                <a:cubicBezTo>
                  <a:pt x="1095566" y="586554"/>
                  <a:pt x="1092951" y="649544"/>
                  <a:pt x="1060149" y="682346"/>
                </a:cubicBezTo>
                <a:cubicBezTo>
                  <a:pt x="1041685" y="700810"/>
                  <a:pt x="1026240" y="703174"/>
                  <a:pt x="1002999" y="710921"/>
                </a:cubicBezTo>
                <a:cubicBezTo>
                  <a:pt x="990299" y="701396"/>
                  <a:pt x="974126" y="695264"/>
                  <a:pt x="964899" y="682346"/>
                </a:cubicBezTo>
                <a:cubicBezTo>
                  <a:pt x="957290" y="671694"/>
                  <a:pt x="959136" y="656785"/>
                  <a:pt x="955374" y="644246"/>
                </a:cubicBezTo>
                <a:cubicBezTo>
                  <a:pt x="935363" y="577542"/>
                  <a:pt x="939997" y="600064"/>
                  <a:pt x="917274" y="539471"/>
                </a:cubicBezTo>
                <a:cubicBezTo>
                  <a:pt x="907978" y="514681"/>
                  <a:pt x="908930" y="502552"/>
                  <a:pt x="888699" y="482321"/>
                </a:cubicBezTo>
                <a:cubicBezTo>
                  <a:pt x="880604" y="474226"/>
                  <a:pt x="869649" y="469621"/>
                  <a:pt x="860124" y="463271"/>
                </a:cubicBezTo>
                <a:cubicBezTo>
                  <a:pt x="801332" y="480069"/>
                  <a:pt x="790249" y="471561"/>
                  <a:pt x="755349" y="520421"/>
                </a:cubicBezTo>
                <a:cubicBezTo>
                  <a:pt x="749513" y="528591"/>
                  <a:pt x="748999" y="539471"/>
                  <a:pt x="745824" y="548996"/>
                </a:cubicBezTo>
                <a:cubicBezTo>
                  <a:pt x="748999" y="577571"/>
                  <a:pt x="741582" y="609481"/>
                  <a:pt x="755349" y="634721"/>
                </a:cubicBezTo>
                <a:cubicBezTo>
                  <a:pt x="763536" y="649731"/>
                  <a:pt x="786169" y="650620"/>
                  <a:pt x="802974" y="653771"/>
                </a:cubicBezTo>
                <a:cubicBezTo>
                  <a:pt x="837442" y="660234"/>
                  <a:pt x="872824" y="660121"/>
                  <a:pt x="907749" y="663296"/>
                </a:cubicBezTo>
                <a:cubicBezTo>
                  <a:pt x="923624" y="669646"/>
                  <a:pt x="942239" y="671400"/>
                  <a:pt x="955374" y="682346"/>
                </a:cubicBezTo>
                <a:cubicBezTo>
                  <a:pt x="963087" y="688774"/>
                  <a:pt x="965669" y="700910"/>
                  <a:pt x="964899" y="710921"/>
                </a:cubicBezTo>
                <a:cubicBezTo>
                  <a:pt x="962416" y="743204"/>
                  <a:pt x="961354" y="777746"/>
                  <a:pt x="945849" y="806171"/>
                </a:cubicBezTo>
                <a:cubicBezTo>
                  <a:pt x="939580" y="817663"/>
                  <a:pt x="920528" y="812856"/>
                  <a:pt x="907749" y="815696"/>
                </a:cubicBezTo>
                <a:cubicBezTo>
                  <a:pt x="891945" y="819208"/>
                  <a:pt x="875999" y="822046"/>
                  <a:pt x="860124" y="825221"/>
                </a:cubicBezTo>
                <a:cubicBezTo>
                  <a:pt x="623955" y="795700"/>
                  <a:pt x="971684" y="863889"/>
                  <a:pt x="764874" y="701396"/>
                </a:cubicBezTo>
                <a:cubicBezTo>
                  <a:pt x="734811" y="677775"/>
                  <a:pt x="688674" y="707746"/>
                  <a:pt x="650574" y="710921"/>
                </a:cubicBezTo>
                <a:cubicBezTo>
                  <a:pt x="644224" y="720446"/>
                  <a:pt x="635436" y="728738"/>
                  <a:pt x="631524" y="739496"/>
                </a:cubicBezTo>
                <a:cubicBezTo>
                  <a:pt x="587306" y="861095"/>
                  <a:pt x="663376" y="819089"/>
                  <a:pt x="469599" y="806171"/>
                </a:cubicBezTo>
                <a:cubicBezTo>
                  <a:pt x="472774" y="774421"/>
                  <a:pt x="470358" y="741602"/>
                  <a:pt x="479124" y="710921"/>
                </a:cubicBezTo>
                <a:cubicBezTo>
                  <a:pt x="483485" y="695657"/>
                  <a:pt x="495503" y="682984"/>
                  <a:pt x="507699" y="672821"/>
                </a:cubicBezTo>
                <a:cubicBezTo>
                  <a:pt x="515412" y="666393"/>
                  <a:pt x="526406" y="665146"/>
                  <a:pt x="536274" y="663296"/>
                </a:cubicBezTo>
                <a:cubicBezTo>
                  <a:pt x="577319" y="655600"/>
                  <a:pt x="618824" y="650596"/>
                  <a:pt x="660099" y="644246"/>
                </a:cubicBezTo>
                <a:cubicBezTo>
                  <a:pt x="656924" y="599796"/>
                  <a:pt x="662056" y="553955"/>
                  <a:pt x="650574" y="510896"/>
                </a:cubicBezTo>
                <a:cubicBezTo>
                  <a:pt x="647987" y="501195"/>
                  <a:pt x="632010" y="500601"/>
                  <a:pt x="621999" y="501371"/>
                </a:cubicBezTo>
                <a:cubicBezTo>
                  <a:pt x="589716" y="503854"/>
                  <a:pt x="558499" y="514071"/>
                  <a:pt x="526749" y="520421"/>
                </a:cubicBezTo>
                <a:cubicBezTo>
                  <a:pt x="523574" y="507721"/>
                  <a:pt x="519636" y="495188"/>
                  <a:pt x="517224" y="482321"/>
                </a:cubicBezTo>
                <a:cubicBezTo>
                  <a:pt x="510106" y="444357"/>
                  <a:pt x="520892" y="399259"/>
                  <a:pt x="498174" y="368021"/>
                </a:cubicBezTo>
                <a:cubicBezTo>
                  <a:pt x="486815" y="352402"/>
                  <a:pt x="460074" y="374371"/>
                  <a:pt x="441024" y="377546"/>
                </a:cubicBezTo>
                <a:cubicBezTo>
                  <a:pt x="428324" y="393421"/>
                  <a:pt x="413699" y="407931"/>
                  <a:pt x="402924" y="425171"/>
                </a:cubicBezTo>
                <a:cubicBezTo>
                  <a:pt x="377537" y="465790"/>
                  <a:pt x="402919" y="558511"/>
                  <a:pt x="412449" y="577571"/>
                </a:cubicBezTo>
                <a:cubicBezTo>
                  <a:pt x="421974" y="596621"/>
                  <a:pt x="450136" y="597496"/>
                  <a:pt x="469599" y="606146"/>
                </a:cubicBezTo>
                <a:cubicBezTo>
                  <a:pt x="478774" y="610224"/>
                  <a:pt x="488946" y="611716"/>
                  <a:pt x="498174" y="615671"/>
                </a:cubicBezTo>
                <a:cubicBezTo>
                  <a:pt x="580564" y="650981"/>
                  <a:pt x="497836" y="621908"/>
                  <a:pt x="564849" y="644246"/>
                </a:cubicBezTo>
                <a:cubicBezTo>
                  <a:pt x="558499" y="666471"/>
                  <a:pt x="559668" y="692430"/>
                  <a:pt x="545799" y="710921"/>
                </a:cubicBezTo>
                <a:cubicBezTo>
                  <a:pt x="537944" y="721394"/>
                  <a:pt x="519731" y="715289"/>
                  <a:pt x="507699" y="720446"/>
                </a:cubicBezTo>
                <a:cubicBezTo>
                  <a:pt x="497177" y="724955"/>
                  <a:pt x="489363" y="734376"/>
                  <a:pt x="479124" y="739496"/>
                </a:cubicBezTo>
                <a:cubicBezTo>
                  <a:pt x="449758" y="754179"/>
                  <a:pt x="400616" y="755263"/>
                  <a:pt x="374349" y="758546"/>
                </a:cubicBezTo>
                <a:cubicBezTo>
                  <a:pt x="371174" y="768071"/>
                  <a:pt x="364824" y="777081"/>
                  <a:pt x="364824" y="787121"/>
                </a:cubicBezTo>
                <a:cubicBezTo>
                  <a:pt x="364824" y="822868"/>
                  <a:pt x="384137" y="843098"/>
                  <a:pt x="412449" y="863321"/>
                </a:cubicBezTo>
                <a:cubicBezTo>
                  <a:pt x="420619" y="869157"/>
                  <a:pt x="432044" y="868356"/>
                  <a:pt x="441024" y="872846"/>
                </a:cubicBezTo>
                <a:cubicBezTo>
                  <a:pt x="451263" y="877966"/>
                  <a:pt x="459360" y="886776"/>
                  <a:pt x="469599" y="891896"/>
                </a:cubicBezTo>
                <a:cubicBezTo>
                  <a:pt x="496198" y="905196"/>
                  <a:pt x="540278" y="907436"/>
                  <a:pt x="564849" y="910946"/>
                </a:cubicBezTo>
                <a:cubicBezTo>
                  <a:pt x="568024" y="933171"/>
                  <a:pt x="552787" y="971453"/>
                  <a:pt x="574374" y="977621"/>
                </a:cubicBezTo>
                <a:cubicBezTo>
                  <a:pt x="738344" y="1024470"/>
                  <a:pt x="736442" y="1010744"/>
                  <a:pt x="783924" y="939521"/>
                </a:cubicBezTo>
                <a:cubicBezTo>
                  <a:pt x="780749" y="895071"/>
                  <a:pt x="774399" y="850734"/>
                  <a:pt x="774399" y="806171"/>
                </a:cubicBezTo>
                <a:cubicBezTo>
                  <a:pt x="774399" y="777420"/>
                  <a:pt x="760002" y="736394"/>
                  <a:pt x="783924" y="720446"/>
                </a:cubicBezTo>
                <a:cubicBezTo>
                  <a:pt x="813103" y="700993"/>
                  <a:pt x="853774" y="726796"/>
                  <a:pt x="888699" y="729971"/>
                </a:cubicBezTo>
                <a:cubicBezTo>
                  <a:pt x="898224" y="739496"/>
                  <a:pt x="911250" y="746498"/>
                  <a:pt x="917274" y="758546"/>
                </a:cubicBezTo>
                <a:cubicBezTo>
                  <a:pt x="924514" y="773026"/>
                  <a:pt x="924137" y="790202"/>
                  <a:pt x="926799" y="806171"/>
                </a:cubicBezTo>
                <a:cubicBezTo>
                  <a:pt x="930490" y="828316"/>
                  <a:pt x="926284" y="852766"/>
                  <a:pt x="936324" y="872846"/>
                </a:cubicBezTo>
                <a:cubicBezTo>
                  <a:pt x="940814" y="881826"/>
                  <a:pt x="955374" y="879196"/>
                  <a:pt x="964899" y="882371"/>
                </a:cubicBezTo>
                <a:cubicBezTo>
                  <a:pt x="1018874" y="872846"/>
                  <a:pt x="1074828" y="871128"/>
                  <a:pt x="1126824" y="853796"/>
                </a:cubicBezTo>
                <a:cubicBezTo>
                  <a:pt x="1136349" y="850621"/>
                  <a:pt x="1136349" y="835261"/>
                  <a:pt x="1136349" y="825221"/>
                </a:cubicBezTo>
                <a:cubicBezTo>
                  <a:pt x="1136349" y="793294"/>
                  <a:pt x="1131972" y="767539"/>
                  <a:pt x="1098249" y="758546"/>
                </a:cubicBezTo>
                <a:cubicBezTo>
                  <a:pt x="1060928" y="748594"/>
                  <a:pt x="1021824" y="747071"/>
                  <a:pt x="983949" y="739496"/>
                </a:cubicBezTo>
                <a:cubicBezTo>
                  <a:pt x="974104" y="737527"/>
                  <a:pt x="964899" y="733146"/>
                  <a:pt x="955374" y="729971"/>
                </a:cubicBezTo>
                <a:cubicBezTo>
                  <a:pt x="958549" y="695046"/>
                  <a:pt x="957551" y="659487"/>
                  <a:pt x="964899" y="625196"/>
                </a:cubicBezTo>
                <a:cubicBezTo>
                  <a:pt x="967298" y="614002"/>
                  <a:pt x="978269" y="606560"/>
                  <a:pt x="983949" y="596621"/>
                </a:cubicBezTo>
                <a:cubicBezTo>
                  <a:pt x="1002781" y="563665"/>
                  <a:pt x="1001838" y="562004"/>
                  <a:pt x="1012524" y="529946"/>
                </a:cubicBezTo>
                <a:cubicBezTo>
                  <a:pt x="1009349" y="466446"/>
                  <a:pt x="1011222" y="402491"/>
                  <a:pt x="1002999" y="339446"/>
                </a:cubicBezTo>
                <a:cubicBezTo>
                  <a:pt x="1001518" y="328095"/>
                  <a:pt x="995397" y="310871"/>
                  <a:pt x="983949" y="310871"/>
                </a:cubicBezTo>
                <a:cubicBezTo>
                  <a:pt x="973909" y="310871"/>
                  <a:pt x="977182" y="329792"/>
                  <a:pt x="974424" y="339446"/>
                </a:cubicBezTo>
                <a:cubicBezTo>
                  <a:pt x="970828" y="352033"/>
                  <a:pt x="967739" y="364767"/>
                  <a:pt x="964899" y="377546"/>
                </a:cubicBezTo>
                <a:cubicBezTo>
                  <a:pt x="945564" y="464555"/>
                  <a:pt x="964571" y="389206"/>
                  <a:pt x="945849" y="510896"/>
                </a:cubicBezTo>
                <a:cubicBezTo>
                  <a:pt x="943858" y="523835"/>
                  <a:pt x="942819" y="537630"/>
                  <a:pt x="936324" y="548996"/>
                </a:cubicBezTo>
                <a:cubicBezTo>
                  <a:pt x="929641" y="560692"/>
                  <a:pt x="917274" y="568046"/>
                  <a:pt x="907749" y="577571"/>
                </a:cubicBezTo>
                <a:cubicBezTo>
                  <a:pt x="853774" y="574396"/>
                  <a:pt x="796559" y="586738"/>
                  <a:pt x="745824" y="568046"/>
                </a:cubicBezTo>
                <a:cubicBezTo>
                  <a:pt x="726982" y="561104"/>
                  <a:pt x="733124" y="529946"/>
                  <a:pt x="726774" y="510896"/>
                </a:cubicBezTo>
                <a:lnTo>
                  <a:pt x="707724" y="453746"/>
                </a:lnTo>
                <a:cubicBezTo>
                  <a:pt x="704549" y="399771"/>
                  <a:pt x="724707" y="338946"/>
                  <a:pt x="698199" y="291821"/>
                </a:cubicBezTo>
                <a:cubicBezTo>
                  <a:pt x="668240" y="238561"/>
                  <a:pt x="608732" y="317165"/>
                  <a:pt x="593424" y="329921"/>
                </a:cubicBezTo>
                <a:cubicBezTo>
                  <a:pt x="584630" y="337250"/>
                  <a:pt x="574374" y="342621"/>
                  <a:pt x="564849" y="348971"/>
                </a:cubicBezTo>
                <a:cubicBezTo>
                  <a:pt x="568024" y="364846"/>
                  <a:pt x="558668" y="392669"/>
                  <a:pt x="574374" y="396596"/>
                </a:cubicBezTo>
                <a:cubicBezTo>
                  <a:pt x="709314" y="430331"/>
                  <a:pt x="702478" y="416613"/>
                  <a:pt x="736299" y="348971"/>
                </a:cubicBezTo>
                <a:cubicBezTo>
                  <a:pt x="748507" y="287933"/>
                  <a:pt x="766590" y="219053"/>
                  <a:pt x="736299" y="158471"/>
                </a:cubicBezTo>
                <a:cubicBezTo>
                  <a:pt x="726259" y="138391"/>
                  <a:pt x="691849" y="152121"/>
                  <a:pt x="669624" y="148946"/>
                </a:cubicBezTo>
                <a:cubicBezTo>
                  <a:pt x="618824" y="152121"/>
                  <a:pt x="553215" y="122480"/>
                  <a:pt x="517224" y="158471"/>
                </a:cubicBezTo>
                <a:cubicBezTo>
                  <a:pt x="487729" y="187966"/>
                  <a:pt x="541704" y="289062"/>
                  <a:pt x="555324" y="329921"/>
                </a:cubicBezTo>
                <a:cubicBezTo>
                  <a:pt x="559464" y="342340"/>
                  <a:pt x="561674" y="355321"/>
                  <a:pt x="564849" y="368021"/>
                </a:cubicBezTo>
                <a:cubicBezTo>
                  <a:pt x="525860" y="436252"/>
                  <a:pt x="533594" y="469838"/>
                  <a:pt x="431499" y="425171"/>
                </a:cubicBezTo>
                <a:cubicBezTo>
                  <a:pt x="406817" y="414373"/>
                  <a:pt x="374349" y="368021"/>
                  <a:pt x="374349" y="368021"/>
                </a:cubicBezTo>
                <a:cubicBezTo>
                  <a:pt x="367999" y="377546"/>
                  <a:pt x="356013" y="385171"/>
                  <a:pt x="355299" y="396596"/>
                </a:cubicBezTo>
                <a:cubicBezTo>
                  <a:pt x="352717" y="437912"/>
                  <a:pt x="349062" y="482142"/>
                  <a:pt x="364824" y="520421"/>
                </a:cubicBezTo>
                <a:cubicBezTo>
                  <a:pt x="373541" y="541592"/>
                  <a:pt x="402658" y="546229"/>
                  <a:pt x="421974" y="558521"/>
                </a:cubicBezTo>
                <a:cubicBezTo>
                  <a:pt x="548345" y="638939"/>
                  <a:pt x="411573" y="548412"/>
                  <a:pt x="498174" y="606146"/>
                </a:cubicBezTo>
                <a:cubicBezTo>
                  <a:pt x="444066" y="642218"/>
                  <a:pt x="485023" y="621235"/>
                  <a:pt x="383874" y="634721"/>
                </a:cubicBezTo>
                <a:cubicBezTo>
                  <a:pt x="333829" y="641394"/>
                  <a:pt x="331891" y="642954"/>
                  <a:pt x="288624" y="653771"/>
                </a:cubicBezTo>
                <a:cubicBezTo>
                  <a:pt x="291799" y="666471"/>
                  <a:pt x="288892" y="682614"/>
                  <a:pt x="298149" y="691871"/>
                </a:cubicBezTo>
                <a:cubicBezTo>
                  <a:pt x="313209" y="706931"/>
                  <a:pt x="335420" y="712800"/>
                  <a:pt x="355299" y="720446"/>
                </a:cubicBezTo>
                <a:cubicBezTo>
                  <a:pt x="376873" y="728744"/>
                  <a:pt x="399674" y="733414"/>
                  <a:pt x="421974" y="739496"/>
                </a:cubicBezTo>
                <a:cubicBezTo>
                  <a:pt x="434604" y="742940"/>
                  <a:pt x="447919" y="744159"/>
                  <a:pt x="460074" y="749021"/>
                </a:cubicBezTo>
                <a:cubicBezTo>
                  <a:pt x="479849" y="756931"/>
                  <a:pt x="497208" y="770317"/>
                  <a:pt x="517224" y="777596"/>
                </a:cubicBezTo>
                <a:cubicBezTo>
                  <a:pt x="532439" y="783129"/>
                  <a:pt x="549143" y="783194"/>
                  <a:pt x="564849" y="787121"/>
                </a:cubicBezTo>
                <a:cubicBezTo>
                  <a:pt x="574589" y="789556"/>
                  <a:pt x="583899" y="793471"/>
                  <a:pt x="593424" y="796646"/>
                </a:cubicBezTo>
                <a:cubicBezTo>
                  <a:pt x="590249" y="828396"/>
                  <a:pt x="591074" y="860805"/>
                  <a:pt x="583899" y="891896"/>
                </a:cubicBezTo>
                <a:cubicBezTo>
                  <a:pt x="577002" y="921784"/>
                  <a:pt x="532717" y="926439"/>
                  <a:pt x="574374" y="968096"/>
                </a:cubicBezTo>
                <a:cubicBezTo>
                  <a:pt x="585822" y="979544"/>
                  <a:pt x="606124" y="974446"/>
                  <a:pt x="621999" y="977621"/>
                </a:cubicBezTo>
                <a:lnTo>
                  <a:pt x="841074" y="968096"/>
                </a:lnTo>
                <a:cubicBezTo>
                  <a:pt x="853890" y="965426"/>
                  <a:pt x="849098" y="943001"/>
                  <a:pt x="850599" y="929996"/>
                </a:cubicBezTo>
                <a:cubicBezTo>
                  <a:pt x="858639" y="860320"/>
                  <a:pt x="863299" y="790296"/>
                  <a:pt x="869649" y="720446"/>
                </a:cubicBezTo>
                <a:cubicBezTo>
                  <a:pt x="910924" y="723621"/>
                  <a:pt x="954629" y="715660"/>
                  <a:pt x="993474" y="729971"/>
                </a:cubicBezTo>
                <a:cubicBezTo>
                  <a:pt x="1018754" y="739285"/>
                  <a:pt x="1050624" y="787121"/>
                  <a:pt x="1050624" y="787121"/>
                </a:cubicBezTo>
                <a:cubicBezTo>
                  <a:pt x="1075781" y="862593"/>
                  <a:pt x="1066373" y="824464"/>
                  <a:pt x="1079199" y="901421"/>
                </a:cubicBezTo>
                <a:cubicBezTo>
                  <a:pt x="1126824" y="898246"/>
                  <a:pt x="1175612" y="902828"/>
                  <a:pt x="1222074" y="891896"/>
                </a:cubicBezTo>
                <a:cubicBezTo>
                  <a:pt x="1233217" y="889274"/>
                  <a:pt x="1233795" y="872115"/>
                  <a:pt x="1241124" y="863321"/>
                </a:cubicBezTo>
                <a:cubicBezTo>
                  <a:pt x="1249748" y="852973"/>
                  <a:pt x="1260174" y="844271"/>
                  <a:pt x="1269699" y="834746"/>
                </a:cubicBezTo>
                <a:cubicBezTo>
                  <a:pt x="1272874" y="822046"/>
                  <a:pt x="1279224" y="809737"/>
                  <a:pt x="1279224" y="796646"/>
                </a:cubicBezTo>
                <a:cubicBezTo>
                  <a:pt x="1279224" y="748915"/>
                  <a:pt x="1280631" y="700233"/>
                  <a:pt x="1269699" y="653771"/>
                </a:cubicBezTo>
                <a:cubicBezTo>
                  <a:pt x="1267077" y="642628"/>
                  <a:pt x="1250439" y="641375"/>
                  <a:pt x="1241124" y="634721"/>
                </a:cubicBezTo>
                <a:cubicBezTo>
                  <a:pt x="1228206" y="625494"/>
                  <a:pt x="1216807" y="614022"/>
                  <a:pt x="1203024" y="606146"/>
                </a:cubicBezTo>
                <a:cubicBezTo>
                  <a:pt x="1194307" y="601165"/>
                  <a:pt x="1184232" y="598879"/>
                  <a:pt x="1174449" y="596621"/>
                </a:cubicBezTo>
                <a:cubicBezTo>
                  <a:pt x="1037825" y="565092"/>
                  <a:pt x="1119693" y="591069"/>
                  <a:pt x="1050624" y="568046"/>
                </a:cubicBezTo>
                <a:cubicBezTo>
                  <a:pt x="1053799" y="542646"/>
                  <a:pt x="1050642" y="515613"/>
                  <a:pt x="1060149" y="491846"/>
                </a:cubicBezTo>
                <a:cubicBezTo>
                  <a:pt x="1064401" y="481217"/>
                  <a:pt x="1081395" y="481590"/>
                  <a:pt x="1088724" y="472796"/>
                </a:cubicBezTo>
                <a:cubicBezTo>
                  <a:pt x="1097814" y="461888"/>
                  <a:pt x="1101424" y="447396"/>
                  <a:pt x="1107774" y="434696"/>
                </a:cubicBezTo>
                <a:cubicBezTo>
                  <a:pt x="1099100" y="408675"/>
                  <a:pt x="1086967" y="347214"/>
                  <a:pt x="1060149" y="320396"/>
                </a:cubicBezTo>
                <a:cubicBezTo>
                  <a:pt x="1048924" y="309171"/>
                  <a:pt x="1035832" y="299697"/>
                  <a:pt x="1022049" y="291821"/>
                </a:cubicBezTo>
                <a:cubicBezTo>
                  <a:pt x="1013332" y="286840"/>
                  <a:pt x="1002999" y="285471"/>
                  <a:pt x="993474" y="282296"/>
                </a:cubicBezTo>
                <a:cubicBezTo>
                  <a:pt x="987124" y="294996"/>
                  <a:pt x="980191" y="307421"/>
                  <a:pt x="974424" y="320396"/>
                </a:cubicBezTo>
                <a:cubicBezTo>
                  <a:pt x="967480" y="336020"/>
                  <a:pt x="972340" y="370142"/>
                  <a:pt x="955374" y="368021"/>
                </a:cubicBezTo>
                <a:cubicBezTo>
                  <a:pt x="926450" y="364406"/>
                  <a:pt x="891142" y="294264"/>
                  <a:pt x="869649" y="272771"/>
                </a:cubicBezTo>
                <a:cubicBezTo>
                  <a:pt x="861554" y="264676"/>
                  <a:pt x="850599" y="260071"/>
                  <a:pt x="841074" y="253721"/>
                </a:cubicBezTo>
                <a:cubicBezTo>
                  <a:pt x="828374" y="256896"/>
                  <a:pt x="811355" y="253189"/>
                  <a:pt x="802974" y="263246"/>
                </a:cubicBezTo>
                <a:cubicBezTo>
                  <a:pt x="792610" y="275683"/>
                  <a:pt x="792598" y="294704"/>
                  <a:pt x="793449" y="310871"/>
                </a:cubicBezTo>
                <a:cubicBezTo>
                  <a:pt x="795809" y="355710"/>
                  <a:pt x="798978" y="401404"/>
                  <a:pt x="812499" y="444221"/>
                </a:cubicBezTo>
                <a:cubicBezTo>
                  <a:pt x="818621" y="463607"/>
                  <a:pt x="836862" y="476860"/>
                  <a:pt x="850599" y="491846"/>
                </a:cubicBezTo>
                <a:cubicBezTo>
                  <a:pt x="871838" y="515015"/>
                  <a:pt x="890322" y="542350"/>
                  <a:pt x="917274" y="558521"/>
                </a:cubicBezTo>
                <a:cubicBezTo>
                  <a:pt x="982332" y="597556"/>
                  <a:pt x="950443" y="575531"/>
                  <a:pt x="1012524" y="625196"/>
                </a:cubicBezTo>
                <a:cubicBezTo>
                  <a:pt x="1015699" y="641071"/>
                  <a:pt x="1022049" y="656632"/>
                  <a:pt x="1022049" y="672821"/>
                </a:cubicBezTo>
                <a:cubicBezTo>
                  <a:pt x="1022049" y="706726"/>
                  <a:pt x="1002736" y="731326"/>
                  <a:pt x="974424" y="749021"/>
                </a:cubicBezTo>
                <a:cubicBezTo>
                  <a:pt x="963323" y="755959"/>
                  <a:pt x="949024" y="755371"/>
                  <a:pt x="936324" y="758546"/>
                </a:cubicBezTo>
                <a:cubicBezTo>
                  <a:pt x="903977" y="782806"/>
                  <a:pt x="881845" y="802955"/>
                  <a:pt x="841074" y="815696"/>
                </a:cubicBezTo>
                <a:cubicBezTo>
                  <a:pt x="801574" y="828040"/>
                  <a:pt x="723957" y="837870"/>
                  <a:pt x="679149" y="844271"/>
                </a:cubicBezTo>
                <a:lnTo>
                  <a:pt x="421974" y="834746"/>
                </a:lnTo>
                <a:cubicBezTo>
                  <a:pt x="409087" y="832445"/>
                  <a:pt x="421706" y="805903"/>
                  <a:pt x="412449" y="796646"/>
                </a:cubicBezTo>
                <a:cubicBezTo>
                  <a:pt x="403192" y="787389"/>
                  <a:pt x="387049" y="790296"/>
                  <a:pt x="374349" y="787121"/>
                </a:cubicBezTo>
                <a:cubicBezTo>
                  <a:pt x="370629" y="794560"/>
                  <a:pt x="345774" y="839781"/>
                  <a:pt x="345774" y="853796"/>
                </a:cubicBezTo>
                <a:cubicBezTo>
                  <a:pt x="345774" y="882547"/>
                  <a:pt x="345474" y="912501"/>
                  <a:pt x="355299" y="939521"/>
                </a:cubicBezTo>
                <a:cubicBezTo>
                  <a:pt x="359211" y="950279"/>
                  <a:pt x="395314" y="958162"/>
                  <a:pt x="383874" y="958571"/>
                </a:cubicBezTo>
                <a:lnTo>
                  <a:pt x="88599" y="949046"/>
                </a:lnTo>
                <a:cubicBezTo>
                  <a:pt x="66374" y="942696"/>
                  <a:pt x="42130" y="941221"/>
                  <a:pt x="21924" y="929996"/>
                </a:cubicBezTo>
                <a:cubicBezTo>
                  <a:pt x="-19049" y="907233"/>
                  <a:pt x="9405" y="805628"/>
                  <a:pt x="12399" y="796646"/>
                </a:cubicBezTo>
                <a:cubicBezTo>
                  <a:pt x="15574" y="787121"/>
                  <a:pt x="31320" y="789879"/>
                  <a:pt x="40974" y="787121"/>
                </a:cubicBezTo>
                <a:cubicBezTo>
                  <a:pt x="53561" y="783525"/>
                  <a:pt x="66374" y="780771"/>
                  <a:pt x="79074" y="777596"/>
                </a:cubicBezTo>
                <a:cubicBezTo>
                  <a:pt x="88599" y="768071"/>
                  <a:pt x="97301" y="757645"/>
                  <a:pt x="107649" y="749021"/>
                </a:cubicBezTo>
                <a:cubicBezTo>
                  <a:pt x="116443" y="741692"/>
                  <a:pt x="135510" y="741396"/>
                  <a:pt x="136224" y="729971"/>
                </a:cubicBezTo>
                <a:cubicBezTo>
                  <a:pt x="143620" y="611637"/>
                  <a:pt x="140419" y="619866"/>
                  <a:pt x="88599" y="568046"/>
                </a:cubicBezTo>
                <a:cubicBezTo>
                  <a:pt x="98124" y="539471"/>
                  <a:pt x="95875" y="503620"/>
                  <a:pt x="117174" y="482321"/>
                </a:cubicBezTo>
                <a:cubicBezTo>
                  <a:pt x="141354" y="458141"/>
                  <a:pt x="181838" y="459514"/>
                  <a:pt x="212424" y="444221"/>
                </a:cubicBezTo>
                <a:cubicBezTo>
                  <a:pt x="225124" y="437871"/>
                  <a:pt x="237473" y="430764"/>
                  <a:pt x="250524" y="425171"/>
                </a:cubicBezTo>
                <a:cubicBezTo>
                  <a:pt x="259752" y="421216"/>
                  <a:pt x="269574" y="418821"/>
                  <a:pt x="279099" y="415646"/>
                </a:cubicBezTo>
                <a:cubicBezTo>
                  <a:pt x="285449" y="434696"/>
                  <a:pt x="293279" y="453315"/>
                  <a:pt x="298149" y="472796"/>
                </a:cubicBezTo>
                <a:cubicBezTo>
                  <a:pt x="308972" y="516088"/>
                  <a:pt x="321320" y="562911"/>
                  <a:pt x="326724" y="606146"/>
                </a:cubicBezTo>
                <a:lnTo>
                  <a:pt x="345774" y="758546"/>
                </a:lnTo>
                <a:cubicBezTo>
                  <a:pt x="373136" y="742129"/>
                  <a:pt x="403456" y="729173"/>
                  <a:pt x="421974" y="701396"/>
                </a:cubicBezTo>
                <a:cubicBezTo>
                  <a:pt x="427543" y="693042"/>
                  <a:pt x="428741" y="682475"/>
                  <a:pt x="431499" y="672821"/>
                </a:cubicBezTo>
                <a:cubicBezTo>
                  <a:pt x="455419" y="589100"/>
                  <a:pt x="427711" y="674659"/>
                  <a:pt x="450549" y="606146"/>
                </a:cubicBezTo>
                <a:cubicBezTo>
                  <a:pt x="447374" y="523596"/>
                  <a:pt x="446519" y="440924"/>
                  <a:pt x="441024" y="358496"/>
                </a:cubicBezTo>
                <a:cubicBezTo>
                  <a:pt x="440027" y="343546"/>
                  <a:pt x="427230" y="307589"/>
                  <a:pt x="421974" y="291821"/>
                </a:cubicBezTo>
                <a:cubicBezTo>
                  <a:pt x="425149" y="263246"/>
                  <a:pt x="422407" y="233371"/>
                  <a:pt x="431499" y="206096"/>
                </a:cubicBezTo>
                <a:cubicBezTo>
                  <a:pt x="435759" y="193317"/>
                  <a:pt x="452244" y="188482"/>
                  <a:pt x="460074" y="177521"/>
                </a:cubicBezTo>
                <a:cubicBezTo>
                  <a:pt x="468327" y="165967"/>
                  <a:pt x="472774" y="152121"/>
                  <a:pt x="479124" y="139421"/>
                </a:cubicBezTo>
                <a:cubicBezTo>
                  <a:pt x="442113" y="83905"/>
                  <a:pt x="471299" y="113091"/>
                  <a:pt x="364824" y="91796"/>
                </a:cubicBezTo>
                <a:lnTo>
                  <a:pt x="317199" y="82271"/>
                </a:lnTo>
                <a:cubicBezTo>
                  <a:pt x="247357" y="-57413"/>
                  <a:pt x="269360" y="14597"/>
                  <a:pt x="650574" y="53696"/>
                </a:cubicBezTo>
                <a:cubicBezTo>
                  <a:pt x="661962" y="54864"/>
                  <a:pt x="665221" y="71704"/>
                  <a:pt x="669624" y="82271"/>
                </a:cubicBezTo>
                <a:cubicBezTo>
                  <a:pt x="681209" y="110075"/>
                  <a:pt x="698199" y="167996"/>
                  <a:pt x="698199" y="167996"/>
                </a:cubicBezTo>
                <a:cubicBezTo>
                  <a:pt x="701374" y="209271"/>
                  <a:pt x="703152" y="250677"/>
                  <a:pt x="707724" y="291821"/>
                </a:cubicBezTo>
                <a:cubicBezTo>
                  <a:pt x="709512" y="307911"/>
                  <a:pt x="717249" y="339446"/>
                  <a:pt x="717249" y="33944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C7C6DDB-CBD8-46CC-9A13-0566781161BB}"/>
              </a:ext>
            </a:extLst>
          </p:cNvPr>
          <p:cNvSpPr txBox="1"/>
          <p:nvPr/>
        </p:nvSpPr>
        <p:spPr>
          <a:xfrm>
            <a:off x="6560086" y="2129959"/>
            <a:ext cx="2198208" cy="646331"/>
          </a:xfrm>
          <a:prstGeom prst="rect">
            <a:avLst/>
          </a:prstGeom>
          <a:noFill/>
        </p:spPr>
        <p:txBody>
          <a:bodyPr wrap="square" rtlCol="0">
            <a:spAutoFit/>
          </a:bodyPr>
          <a:lstStyle/>
          <a:p>
            <a:pPr algn="ctr"/>
            <a:r>
              <a:rPr lang="en-US" dirty="0"/>
              <a:t>Really messy, but really cool dataset</a:t>
            </a:r>
          </a:p>
        </p:txBody>
      </p:sp>
      <p:sp>
        <p:nvSpPr>
          <p:cNvPr id="15" name="TextBox 14">
            <a:extLst>
              <a:ext uri="{FF2B5EF4-FFF2-40B4-BE49-F238E27FC236}">
                <a16:creationId xmlns:a16="http://schemas.microsoft.com/office/drawing/2014/main" id="{730A179E-ABFB-40B0-9561-A30138F0E72F}"/>
              </a:ext>
            </a:extLst>
          </p:cNvPr>
          <p:cNvSpPr txBox="1"/>
          <p:nvPr/>
        </p:nvSpPr>
        <p:spPr>
          <a:xfrm>
            <a:off x="222600" y="2355448"/>
            <a:ext cx="2198208" cy="1477328"/>
          </a:xfrm>
          <a:prstGeom prst="rect">
            <a:avLst/>
          </a:prstGeom>
          <a:noFill/>
        </p:spPr>
        <p:txBody>
          <a:bodyPr wrap="square" rtlCol="0">
            <a:spAutoFit/>
          </a:bodyPr>
          <a:lstStyle/>
          <a:p>
            <a:pPr algn="ctr"/>
            <a:r>
              <a:rPr lang="en-US" dirty="0"/>
              <a:t>I take really nasty, </a:t>
            </a:r>
            <a:r>
              <a:rPr lang="en-US" i="1" dirty="0"/>
              <a:t>but</a:t>
            </a:r>
            <a:r>
              <a:rPr lang="en-US" dirty="0"/>
              <a:t> really interesting publicly available datasets about farmers, ….</a:t>
            </a:r>
          </a:p>
        </p:txBody>
      </p:sp>
    </p:spTree>
    <p:extLst>
      <p:ext uri="{BB962C8B-B14F-4D97-AF65-F5344CB8AC3E}">
        <p14:creationId xmlns:p14="http://schemas.microsoft.com/office/powerpoint/2010/main" val="944883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BBD74-03FA-4E0B-9B50-C14DBB9DB5E8}"/>
              </a:ext>
            </a:extLst>
          </p:cNvPr>
          <p:cNvSpPr>
            <a:spLocks noGrp="1"/>
          </p:cNvSpPr>
          <p:nvPr>
            <p:ph type="title"/>
          </p:nvPr>
        </p:nvSpPr>
        <p:spPr/>
        <p:txBody>
          <a:bodyPr/>
          <a:lstStyle/>
          <a:p>
            <a:r>
              <a:rPr lang="en-US" dirty="0"/>
              <a:t>What do I do?</a:t>
            </a:r>
          </a:p>
        </p:txBody>
      </p:sp>
      <p:sp>
        <p:nvSpPr>
          <p:cNvPr id="9" name="TextBox 8">
            <a:extLst>
              <a:ext uri="{FF2B5EF4-FFF2-40B4-BE49-F238E27FC236}">
                <a16:creationId xmlns:a16="http://schemas.microsoft.com/office/drawing/2014/main" id="{20344E2D-9AD1-428A-BEF6-567C33006AA8}"/>
              </a:ext>
            </a:extLst>
          </p:cNvPr>
          <p:cNvSpPr txBox="1"/>
          <p:nvPr/>
        </p:nvSpPr>
        <p:spPr>
          <a:xfrm>
            <a:off x="2874448" y="2292923"/>
            <a:ext cx="2198208" cy="369332"/>
          </a:xfrm>
          <a:prstGeom prst="rect">
            <a:avLst/>
          </a:prstGeom>
          <a:noFill/>
        </p:spPr>
        <p:txBody>
          <a:bodyPr wrap="square" rtlCol="0">
            <a:spAutoFit/>
          </a:bodyPr>
          <a:lstStyle/>
          <a:p>
            <a:pPr algn="ctr"/>
            <a:r>
              <a:rPr lang="en-US" dirty="0"/>
              <a:t>Really cool dataset</a:t>
            </a:r>
          </a:p>
        </p:txBody>
      </p:sp>
      <p:sp>
        <p:nvSpPr>
          <p:cNvPr id="11" name="TextBox 10">
            <a:extLst>
              <a:ext uri="{FF2B5EF4-FFF2-40B4-BE49-F238E27FC236}">
                <a16:creationId xmlns:a16="http://schemas.microsoft.com/office/drawing/2014/main" id="{E7140D09-AA6B-4600-A2D8-D47FCF4D35CC}"/>
              </a:ext>
            </a:extLst>
          </p:cNvPr>
          <p:cNvSpPr txBox="1"/>
          <p:nvPr/>
        </p:nvSpPr>
        <p:spPr>
          <a:xfrm>
            <a:off x="5707742" y="3094112"/>
            <a:ext cx="319318" cy="369332"/>
          </a:xfrm>
          <a:prstGeom prst="rect">
            <a:avLst/>
          </a:prstGeom>
          <a:noFill/>
        </p:spPr>
        <p:txBody>
          <a:bodyPr wrap="none" rtlCol="0">
            <a:spAutoFit/>
          </a:bodyPr>
          <a:lstStyle/>
          <a:p>
            <a:r>
              <a:rPr lang="en-US" dirty="0"/>
              <a:t>+</a:t>
            </a:r>
          </a:p>
        </p:txBody>
      </p:sp>
      <p:sp>
        <p:nvSpPr>
          <p:cNvPr id="12" name="Rectangle 11">
            <a:extLst>
              <a:ext uri="{FF2B5EF4-FFF2-40B4-BE49-F238E27FC236}">
                <a16:creationId xmlns:a16="http://schemas.microsoft.com/office/drawing/2014/main" id="{DA8F9DCE-73BF-4D6A-A66D-507F50F89A0C}"/>
              </a:ext>
            </a:extLst>
          </p:cNvPr>
          <p:cNvSpPr/>
          <p:nvPr/>
        </p:nvSpPr>
        <p:spPr>
          <a:xfrm>
            <a:off x="2508069" y="2081349"/>
            <a:ext cx="6897188" cy="1854925"/>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B0F0"/>
                </a:solidFill>
              </a:ln>
              <a:noFill/>
            </a:endParaRPr>
          </a:p>
        </p:txBody>
      </p:sp>
      <p:sp>
        <p:nvSpPr>
          <p:cNvPr id="13" name="TextBox 12">
            <a:extLst>
              <a:ext uri="{FF2B5EF4-FFF2-40B4-BE49-F238E27FC236}">
                <a16:creationId xmlns:a16="http://schemas.microsoft.com/office/drawing/2014/main" id="{622E8324-B39D-4C33-93C1-495C89E9CA1D}"/>
              </a:ext>
            </a:extLst>
          </p:cNvPr>
          <p:cNvSpPr txBox="1"/>
          <p:nvPr/>
        </p:nvSpPr>
        <p:spPr>
          <a:xfrm>
            <a:off x="3326264" y="3960110"/>
            <a:ext cx="5082289" cy="369332"/>
          </a:xfrm>
          <a:prstGeom prst="rect">
            <a:avLst/>
          </a:prstGeom>
          <a:noFill/>
        </p:spPr>
        <p:txBody>
          <a:bodyPr wrap="none" rtlCol="0">
            <a:spAutoFit/>
          </a:bodyPr>
          <a:lstStyle/>
          <a:p>
            <a:pPr algn="ctr"/>
            <a:r>
              <a:rPr lang="en-US" dirty="0">
                <a:solidFill>
                  <a:srgbClr val="00B0F0"/>
                </a:solidFill>
              </a:rPr>
              <a:t>raw (</a:t>
            </a:r>
            <a:r>
              <a:rPr lang="en-US" i="1" dirty="0">
                <a:solidFill>
                  <a:srgbClr val="00B0F0"/>
                </a:solidFill>
              </a:rPr>
              <a:t>but </a:t>
            </a:r>
            <a:r>
              <a:rPr lang="en-US" dirty="0">
                <a:solidFill>
                  <a:srgbClr val="00B0F0"/>
                </a:solidFill>
              </a:rPr>
              <a:t>CLEAN/tidy) USDA, USDC, USDL, etc. data</a:t>
            </a:r>
          </a:p>
        </p:txBody>
      </p:sp>
      <p:sp>
        <p:nvSpPr>
          <p:cNvPr id="14" name="TextBox 13">
            <a:extLst>
              <a:ext uri="{FF2B5EF4-FFF2-40B4-BE49-F238E27FC236}">
                <a16:creationId xmlns:a16="http://schemas.microsoft.com/office/drawing/2014/main" id="{BC7C6DDB-CBD8-46CC-9A13-0566781161BB}"/>
              </a:ext>
            </a:extLst>
          </p:cNvPr>
          <p:cNvSpPr txBox="1"/>
          <p:nvPr/>
        </p:nvSpPr>
        <p:spPr>
          <a:xfrm>
            <a:off x="6560086" y="2292923"/>
            <a:ext cx="2198208" cy="369332"/>
          </a:xfrm>
          <a:prstGeom prst="rect">
            <a:avLst/>
          </a:prstGeom>
          <a:noFill/>
        </p:spPr>
        <p:txBody>
          <a:bodyPr wrap="square" rtlCol="0">
            <a:spAutoFit/>
          </a:bodyPr>
          <a:lstStyle/>
          <a:p>
            <a:pPr algn="ctr"/>
            <a:r>
              <a:rPr lang="en-US" dirty="0"/>
              <a:t>Really cool dataset</a:t>
            </a:r>
          </a:p>
        </p:txBody>
      </p:sp>
      <p:pic>
        <p:nvPicPr>
          <p:cNvPr id="15" name="Graphic 14" descr="Document">
            <a:extLst>
              <a:ext uri="{FF2B5EF4-FFF2-40B4-BE49-F238E27FC236}">
                <a16:creationId xmlns:a16="http://schemas.microsoft.com/office/drawing/2014/main" id="{9C8859E4-6814-4C27-A211-D4A8DF4979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8411" y="2821578"/>
            <a:ext cx="914400" cy="914400"/>
          </a:xfrm>
          <a:prstGeom prst="rect">
            <a:avLst/>
          </a:prstGeom>
        </p:spPr>
      </p:pic>
      <p:pic>
        <p:nvPicPr>
          <p:cNvPr id="16" name="Graphic 15" descr="Document">
            <a:extLst>
              <a:ext uri="{FF2B5EF4-FFF2-40B4-BE49-F238E27FC236}">
                <a16:creationId xmlns:a16="http://schemas.microsoft.com/office/drawing/2014/main" id="{A59C2381-A6A3-4575-B6BD-0A68F375D5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1990" y="2821578"/>
            <a:ext cx="914400" cy="914400"/>
          </a:xfrm>
          <a:prstGeom prst="rect">
            <a:avLst/>
          </a:prstGeom>
        </p:spPr>
      </p:pic>
      <p:sp>
        <p:nvSpPr>
          <p:cNvPr id="17" name="TextBox 16">
            <a:extLst>
              <a:ext uri="{FF2B5EF4-FFF2-40B4-BE49-F238E27FC236}">
                <a16:creationId xmlns:a16="http://schemas.microsoft.com/office/drawing/2014/main" id="{6E834CB8-14A9-48F5-8329-09AF99071D77}"/>
              </a:ext>
            </a:extLst>
          </p:cNvPr>
          <p:cNvSpPr txBox="1"/>
          <p:nvPr/>
        </p:nvSpPr>
        <p:spPr>
          <a:xfrm>
            <a:off x="234034" y="2909446"/>
            <a:ext cx="2198208" cy="369332"/>
          </a:xfrm>
          <a:prstGeom prst="rect">
            <a:avLst/>
          </a:prstGeom>
          <a:noFill/>
        </p:spPr>
        <p:txBody>
          <a:bodyPr wrap="square" rtlCol="0">
            <a:spAutoFit/>
          </a:bodyPr>
          <a:lstStyle/>
          <a:p>
            <a:pPr algn="ctr"/>
            <a:r>
              <a:rPr lang="en-US" dirty="0"/>
              <a:t>… tidy them up, ….</a:t>
            </a:r>
          </a:p>
        </p:txBody>
      </p:sp>
    </p:spTree>
    <p:extLst>
      <p:ext uri="{BB962C8B-B14F-4D97-AF65-F5344CB8AC3E}">
        <p14:creationId xmlns:p14="http://schemas.microsoft.com/office/powerpoint/2010/main" val="1858147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BBD74-03FA-4E0B-9B50-C14DBB9DB5E8}"/>
              </a:ext>
            </a:extLst>
          </p:cNvPr>
          <p:cNvSpPr>
            <a:spLocks noGrp="1"/>
          </p:cNvSpPr>
          <p:nvPr>
            <p:ph type="title"/>
          </p:nvPr>
        </p:nvSpPr>
        <p:spPr/>
        <p:txBody>
          <a:bodyPr/>
          <a:lstStyle/>
          <a:p>
            <a:r>
              <a:rPr lang="en-US" dirty="0"/>
              <a:t>What do I do?</a:t>
            </a:r>
          </a:p>
        </p:txBody>
      </p:sp>
      <p:pic>
        <p:nvPicPr>
          <p:cNvPr id="12" name="Graphic 11" descr="Rain">
            <a:extLst>
              <a:ext uri="{FF2B5EF4-FFF2-40B4-BE49-F238E27FC236}">
                <a16:creationId xmlns:a16="http://schemas.microsoft.com/office/drawing/2014/main" id="{334CAD42-6CF8-48B0-9E27-9682AFD864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280" y="5021184"/>
            <a:ext cx="654071" cy="654071"/>
          </a:xfrm>
          <a:prstGeom prst="rect">
            <a:avLst/>
          </a:prstGeom>
        </p:spPr>
      </p:pic>
      <p:pic>
        <p:nvPicPr>
          <p:cNvPr id="14" name="Graphic 13" descr="Dim (Smaller Sun)">
            <a:extLst>
              <a:ext uri="{FF2B5EF4-FFF2-40B4-BE49-F238E27FC236}">
                <a16:creationId xmlns:a16="http://schemas.microsoft.com/office/drawing/2014/main" id="{554F2359-37D4-4D32-B2BA-7366FCD296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74807" y="4946925"/>
            <a:ext cx="753931" cy="753931"/>
          </a:xfrm>
          <a:prstGeom prst="rect">
            <a:avLst/>
          </a:prstGeom>
        </p:spPr>
      </p:pic>
      <p:sp>
        <p:nvSpPr>
          <p:cNvPr id="15" name="TextBox 14">
            <a:extLst>
              <a:ext uri="{FF2B5EF4-FFF2-40B4-BE49-F238E27FC236}">
                <a16:creationId xmlns:a16="http://schemas.microsoft.com/office/drawing/2014/main" id="{960B90B3-7FB5-4B0E-9B3B-2A3CE6D39957}"/>
              </a:ext>
            </a:extLst>
          </p:cNvPr>
          <p:cNvSpPr txBox="1"/>
          <p:nvPr/>
        </p:nvSpPr>
        <p:spPr>
          <a:xfrm>
            <a:off x="2347042" y="5129417"/>
            <a:ext cx="319318" cy="369332"/>
          </a:xfrm>
          <a:prstGeom prst="rect">
            <a:avLst/>
          </a:prstGeom>
          <a:noFill/>
        </p:spPr>
        <p:txBody>
          <a:bodyPr wrap="none" rtlCol="0">
            <a:spAutoFit/>
          </a:bodyPr>
          <a:lstStyle/>
          <a:p>
            <a:r>
              <a:rPr lang="en-US" dirty="0"/>
              <a:t>+</a:t>
            </a:r>
          </a:p>
        </p:txBody>
      </p:sp>
      <p:sp>
        <p:nvSpPr>
          <p:cNvPr id="16" name="Oval 15">
            <a:extLst>
              <a:ext uri="{FF2B5EF4-FFF2-40B4-BE49-F238E27FC236}">
                <a16:creationId xmlns:a16="http://schemas.microsoft.com/office/drawing/2014/main" id="{46FD4F5B-072C-4833-89D0-F184B7E0E272}"/>
              </a:ext>
            </a:extLst>
          </p:cNvPr>
          <p:cNvSpPr/>
          <p:nvPr/>
        </p:nvSpPr>
        <p:spPr>
          <a:xfrm>
            <a:off x="2834373" y="5174715"/>
            <a:ext cx="93170" cy="82802"/>
          </a:xfrm>
          <a:prstGeom prst="ellips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BE52ECB-6F7F-4F90-97FD-36F44B9F36FC}"/>
              </a:ext>
            </a:extLst>
          </p:cNvPr>
          <p:cNvSpPr/>
          <p:nvPr/>
        </p:nvSpPr>
        <p:spPr>
          <a:xfrm>
            <a:off x="2854538" y="5363465"/>
            <a:ext cx="93170" cy="82802"/>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EC7103B-C228-43AF-93CA-E327EC66B664}"/>
              </a:ext>
            </a:extLst>
          </p:cNvPr>
          <p:cNvSpPr/>
          <p:nvPr/>
        </p:nvSpPr>
        <p:spPr>
          <a:xfrm>
            <a:off x="3023641" y="5176392"/>
            <a:ext cx="93170" cy="82802"/>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DE34750-4F85-485B-971E-A960FC174B90}"/>
              </a:ext>
            </a:extLst>
          </p:cNvPr>
          <p:cNvSpPr/>
          <p:nvPr/>
        </p:nvSpPr>
        <p:spPr>
          <a:xfrm rot="174553">
            <a:off x="2929422" y="5324065"/>
            <a:ext cx="188438" cy="110974"/>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2390BE9-29D9-43C7-B83B-77313583086E}"/>
              </a:ext>
            </a:extLst>
          </p:cNvPr>
          <p:cNvSpPr/>
          <p:nvPr/>
        </p:nvSpPr>
        <p:spPr>
          <a:xfrm>
            <a:off x="3014001" y="5259194"/>
            <a:ext cx="188438" cy="110974"/>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2CE9018-BD37-477A-A8E8-269993908ACE}"/>
              </a:ext>
            </a:extLst>
          </p:cNvPr>
          <p:cNvSpPr/>
          <p:nvPr/>
        </p:nvSpPr>
        <p:spPr>
          <a:xfrm rot="685262">
            <a:off x="3066036" y="5356330"/>
            <a:ext cx="188438" cy="110974"/>
          </a:xfrm>
          <a:prstGeom prst="ellips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001D4F0-3B2F-4700-9732-5357638A9925}"/>
              </a:ext>
            </a:extLst>
          </p:cNvPr>
          <p:cNvSpPr/>
          <p:nvPr/>
        </p:nvSpPr>
        <p:spPr>
          <a:xfrm rot="21044025">
            <a:off x="2854057" y="5234275"/>
            <a:ext cx="188438" cy="110974"/>
          </a:xfrm>
          <a:prstGeom prst="ellips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F00E946-BC49-4E90-AE2E-542A367C5C2F}"/>
              </a:ext>
            </a:extLst>
          </p:cNvPr>
          <p:cNvSpPr txBox="1"/>
          <p:nvPr/>
        </p:nvSpPr>
        <p:spPr>
          <a:xfrm>
            <a:off x="3440755" y="5129417"/>
            <a:ext cx="319318" cy="369332"/>
          </a:xfrm>
          <a:prstGeom prst="rect">
            <a:avLst/>
          </a:prstGeom>
          <a:noFill/>
        </p:spPr>
        <p:txBody>
          <a:bodyPr wrap="none" rtlCol="0">
            <a:spAutoFit/>
          </a:bodyPr>
          <a:lstStyle/>
          <a:p>
            <a:r>
              <a:rPr lang="en-US" dirty="0"/>
              <a:t>+</a:t>
            </a:r>
          </a:p>
        </p:txBody>
      </p:sp>
      <p:pic>
        <p:nvPicPr>
          <p:cNvPr id="25" name="Graphic 24" descr="Splash">
            <a:extLst>
              <a:ext uri="{FF2B5EF4-FFF2-40B4-BE49-F238E27FC236}">
                <a16:creationId xmlns:a16="http://schemas.microsoft.com/office/drawing/2014/main" id="{EA27BEC8-E3FE-42B9-ADD7-8D3C51EEACA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37232" y="5066753"/>
            <a:ext cx="542925" cy="542925"/>
          </a:xfrm>
          <a:prstGeom prst="rect">
            <a:avLst/>
          </a:prstGeom>
        </p:spPr>
      </p:pic>
      <p:sp>
        <p:nvSpPr>
          <p:cNvPr id="26" name="TextBox 25">
            <a:extLst>
              <a:ext uri="{FF2B5EF4-FFF2-40B4-BE49-F238E27FC236}">
                <a16:creationId xmlns:a16="http://schemas.microsoft.com/office/drawing/2014/main" id="{8897F38E-6DB4-49CC-ACCC-CD99332C6AE9}"/>
              </a:ext>
            </a:extLst>
          </p:cNvPr>
          <p:cNvSpPr txBox="1"/>
          <p:nvPr/>
        </p:nvSpPr>
        <p:spPr>
          <a:xfrm>
            <a:off x="4660236" y="5115531"/>
            <a:ext cx="319318" cy="369332"/>
          </a:xfrm>
          <a:prstGeom prst="rect">
            <a:avLst/>
          </a:prstGeom>
          <a:noFill/>
        </p:spPr>
        <p:txBody>
          <a:bodyPr wrap="none" rtlCol="0">
            <a:spAutoFit/>
          </a:bodyPr>
          <a:lstStyle/>
          <a:p>
            <a:r>
              <a:rPr lang="en-US" dirty="0"/>
              <a:t>+</a:t>
            </a:r>
          </a:p>
        </p:txBody>
      </p:sp>
      <p:pic>
        <p:nvPicPr>
          <p:cNvPr id="27" name="Graphic 26" descr="Plant With Roots">
            <a:extLst>
              <a:ext uri="{FF2B5EF4-FFF2-40B4-BE49-F238E27FC236}">
                <a16:creationId xmlns:a16="http://schemas.microsoft.com/office/drawing/2014/main" id="{F75BA281-D12F-4F0D-BFA6-86585EC241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30945" y="5023308"/>
            <a:ext cx="655752" cy="655752"/>
          </a:xfrm>
          <a:prstGeom prst="rect">
            <a:avLst/>
          </a:prstGeom>
        </p:spPr>
      </p:pic>
      <p:pic>
        <p:nvPicPr>
          <p:cNvPr id="28" name="Graphic 27" descr="Crops">
            <a:extLst>
              <a:ext uri="{FF2B5EF4-FFF2-40B4-BE49-F238E27FC236}">
                <a16:creationId xmlns:a16="http://schemas.microsoft.com/office/drawing/2014/main" id="{BFF64450-64C4-458C-9C4F-901DA306FF2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540315" y="5066753"/>
            <a:ext cx="655753" cy="655753"/>
          </a:xfrm>
          <a:prstGeom prst="rect">
            <a:avLst/>
          </a:prstGeom>
        </p:spPr>
      </p:pic>
      <p:pic>
        <p:nvPicPr>
          <p:cNvPr id="29" name="Graphic 28" descr="Plant With Roots">
            <a:extLst>
              <a:ext uri="{FF2B5EF4-FFF2-40B4-BE49-F238E27FC236}">
                <a16:creationId xmlns:a16="http://schemas.microsoft.com/office/drawing/2014/main" id="{91E05622-A33E-4473-9BDD-05B1A2FB322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47907" y="5001586"/>
            <a:ext cx="655752" cy="655752"/>
          </a:xfrm>
          <a:prstGeom prst="rect">
            <a:avLst/>
          </a:prstGeom>
        </p:spPr>
      </p:pic>
      <p:sp>
        <p:nvSpPr>
          <p:cNvPr id="30" name="TextBox 29">
            <a:extLst>
              <a:ext uri="{FF2B5EF4-FFF2-40B4-BE49-F238E27FC236}">
                <a16:creationId xmlns:a16="http://schemas.microsoft.com/office/drawing/2014/main" id="{3167BBE3-9918-4B66-A0C4-89198CBCEBC7}"/>
              </a:ext>
            </a:extLst>
          </p:cNvPr>
          <p:cNvSpPr txBox="1"/>
          <p:nvPr/>
        </p:nvSpPr>
        <p:spPr>
          <a:xfrm>
            <a:off x="6707308" y="5115531"/>
            <a:ext cx="319318" cy="369332"/>
          </a:xfrm>
          <a:prstGeom prst="rect">
            <a:avLst/>
          </a:prstGeom>
          <a:noFill/>
        </p:spPr>
        <p:txBody>
          <a:bodyPr wrap="none" rtlCol="0">
            <a:spAutoFit/>
          </a:bodyPr>
          <a:lstStyle/>
          <a:p>
            <a:r>
              <a:rPr lang="en-US" dirty="0"/>
              <a:t>+</a:t>
            </a:r>
          </a:p>
        </p:txBody>
      </p:sp>
      <p:pic>
        <p:nvPicPr>
          <p:cNvPr id="32" name="Graphic 31" descr="Agriculture">
            <a:extLst>
              <a:ext uri="{FF2B5EF4-FFF2-40B4-BE49-F238E27FC236}">
                <a16:creationId xmlns:a16="http://schemas.microsoft.com/office/drawing/2014/main" id="{8C45E8E4-2D1F-4918-A31D-2A32761B5F4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182364" y="4936430"/>
            <a:ext cx="672146" cy="672146"/>
          </a:xfrm>
          <a:prstGeom prst="rect">
            <a:avLst/>
          </a:prstGeom>
        </p:spPr>
      </p:pic>
      <p:sp>
        <p:nvSpPr>
          <p:cNvPr id="33" name="TextBox 32">
            <a:extLst>
              <a:ext uri="{FF2B5EF4-FFF2-40B4-BE49-F238E27FC236}">
                <a16:creationId xmlns:a16="http://schemas.microsoft.com/office/drawing/2014/main" id="{4CFA6F1C-3E05-424F-89D8-2B60C37F37C1}"/>
              </a:ext>
            </a:extLst>
          </p:cNvPr>
          <p:cNvSpPr txBox="1"/>
          <p:nvPr/>
        </p:nvSpPr>
        <p:spPr>
          <a:xfrm>
            <a:off x="8059256" y="5129417"/>
            <a:ext cx="319318" cy="369332"/>
          </a:xfrm>
          <a:prstGeom prst="rect">
            <a:avLst/>
          </a:prstGeom>
          <a:noFill/>
        </p:spPr>
        <p:txBody>
          <a:bodyPr wrap="none" rtlCol="0">
            <a:spAutoFit/>
          </a:bodyPr>
          <a:lstStyle/>
          <a:p>
            <a:r>
              <a:rPr lang="en-US" dirty="0"/>
              <a:t>+</a:t>
            </a:r>
          </a:p>
        </p:txBody>
      </p:sp>
      <p:sp>
        <p:nvSpPr>
          <p:cNvPr id="34" name="TextBox 33">
            <a:extLst>
              <a:ext uri="{FF2B5EF4-FFF2-40B4-BE49-F238E27FC236}">
                <a16:creationId xmlns:a16="http://schemas.microsoft.com/office/drawing/2014/main" id="{3E959A5B-A4E1-41F0-9960-7207BBEE2BF3}"/>
              </a:ext>
            </a:extLst>
          </p:cNvPr>
          <p:cNvSpPr txBox="1"/>
          <p:nvPr/>
        </p:nvSpPr>
        <p:spPr>
          <a:xfrm>
            <a:off x="855897" y="5635314"/>
            <a:ext cx="1712840" cy="584775"/>
          </a:xfrm>
          <a:prstGeom prst="rect">
            <a:avLst/>
          </a:prstGeom>
          <a:noFill/>
        </p:spPr>
        <p:txBody>
          <a:bodyPr wrap="none" rtlCol="0">
            <a:spAutoFit/>
          </a:bodyPr>
          <a:lstStyle/>
          <a:p>
            <a:pPr algn="ctr"/>
            <a:r>
              <a:rPr lang="en-US" sz="1600" dirty="0">
                <a:solidFill>
                  <a:schemeClr val="tx1">
                    <a:lumMod val="65000"/>
                    <a:lumOff val="35000"/>
                  </a:schemeClr>
                </a:solidFill>
              </a:rPr>
              <a:t>climate &amp; </a:t>
            </a:r>
          </a:p>
          <a:p>
            <a:pPr algn="ctr"/>
            <a:r>
              <a:rPr lang="en-US" sz="1600" dirty="0">
                <a:solidFill>
                  <a:schemeClr val="tx1">
                    <a:lumMod val="65000"/>
                    <a:lumOff val="35000"/>
                  </a:schemeClr>
                </a:solidFill>
              </a:rPr>
              <a:t>seasonal weather</a:t>
            </a:r>
          </a:p>
        </p:txBody>
      </p:sp>
      <p:sp>
        <p:nvSpPr>
          <p:cNvPr id="35" name="TextBox 34">
            <a:extLst>
              <a:ext uri="{FF2B5EF4-FFF2-40B4-BE49-F238E27FC236}">
                <a16:creationId xmlns:a16="http://schemas.microsoft.com/office/drawing/2014/main" id="{F135A9C5-1BF1-45F5-B4C3-070B5CEA8C6D}"/>
              </a:ext>
            </a:extLst>
          </p:cNvPr>
          <p:cNvSpPr txBox="1"/>
          <p:nvPr/>
        </p:nvSpPr>
        <p:spPr>
          <a:xfrm>
            <a:off x="2810391" y="5711992"/>
            <a:ext cx="479619" cy="338554"/>
          </a:xfrm>
          <a:prstGeom prst="rect">
            <a:avLst/>
          </a:prstGeom>
          <a:noFill/>
        </p:spPr>
        <p:txBody>
          <a:bodyPr wrap="none" rtlCol="0">
            <a:spAutoFit/>
          </a:bodyPr>
          <a:lstStyle/>
          <a:p>
            <a:pPr algn="ctr"/>
            <a:r>
              <a:rPr lang="en-US" sz="1600" dirty="0">
                <a:solidFill>
                  <a:schemeClr val="tx1">
                    <a:lumMod val="65000"/>
                    <a:lumOff val="35000"/>
                  </a:schemeClr>
                </a:solidFill>
              </a:rPr>
              <a:t>soil</a:t>
            </a:r>
          </a:p>
        </p:txBody>
      </p:sp>
      <p:sp>
        <p:nvSpPr>
          <p:cNvPr id="36" name="TextBox 35">
            <a:extLst>
              <a:ext uri="{FF2B5EF4-FFF2-40B4-BE49-F238E27FC236}">
                <a16:creationId xmlns:a16="http://schemas.microsoft.com/office/drawing/2014/main" id="{C53980D1-4014-47DB-A19C-EBD956EDC485}"/>
              </a:ext>
            </a:extLst>
          </p:cNvPr>
          <p:cNvSpPr txBox="1"/>
          <p:nvPr/>
        </p:nvSpPr>
        <p:spPr>
          <a:xfrm>
            <a:off x="3799380" y="5702752"/>
            <a:ext cx="949299" cy="338554"/>
          </a:xfrm>
          <a:prstGeom prst="rect">
            <a:avLst/>
          </a:prstGeom>
          <a:noFill/>
        </p:spPr>
        <p:txBody>
          <a:bodyPr wrap="none" rtlCol="0">
            <a:spAutoFit/>
          </a:bodyPr>
          <a:lstStyle/>
          <a:p>
            <a:pPr algn="ctr"/>
            <a:r>
              <a:rPr lang="en-US" sz="1600" dirty="0">
                <a:solidFill>
                  <a:schemeClr val="tx1">
                    <a:lumMod val="65000"/>
                    <a:lumOff val="35000"/>
                  </a:schemeClr>
                </a:solidFill>
              </a:rPr>
              <a:t>irrigation</a:t>
            </a:r>
          </a:p>
        </p:txBody>
      </p:sp>
      <p:sp>
        <p:nvSpPr>
          <p:cNvPr id="37" name="TextBox 36">
            <a:extLst>
              <a:ext uri="{FF2B5EF4-FFF2-40B4-BE49-F238E27FC236}">
                <a16:creationId xmlns:a16="http://schemas.microsoft.com/office/drawing/2014/main" id="{696D5463-EFC8-49AA-B174-330468624C22}"/>
              </a:ext>
            </a:extLst>
          </p:cNvPr>
          <p:cNvSpPr txBox="1"/>
          <p:nvPr/>
        </p:nvSpPr>
        <p:spPr>
          <a:xfrm>
            <a:off x="4946505" y="5702752"/>
            <a:ext cx="1920462" cy="338554"/>
          </a:xfrm>
          <a:prstGeom prst="rect">
            <a:avLst/>
          </a:prstGeom>
          <a:noFill/>
        </p:spPr>
        <p:txBody>
          <a:bodyPr wrap="none" rtlCol="0">
            <a:spAutoFit/>
          </a:bodyPr>
          <a:lstStyle/>
          <a:p>
            <a:pPr algn="ctr"/>
            <a:r>
              <a:rPr lang="en-US" sz="1600" dirty="0">
                <a:solidFill>
                  <a:schemeClr val="tx1">
                    <a:lumMod val="65000"/>
                    <a:lumOff val="35000"/>
                  </a:schemeClr>
                </a:solidFill>
              </a:rPr>
              <a:t>agricultural diversity</a:t>
            </a:r>
          </a:p>
        </p:txBody>
      </p:sp>
      <p:sp>
        <p:nvSpPr>
          <p:cNvPr id="38" name="TextBox 37">
            <a:extLst>
              <a:ext uri="{FF2B5EF4-FFF2-40B4-BE49-F238E27FC236}">
                <a16:creationId xmlns:a16="http://schemas.microsoft.com/office/drawing/2014/main" id="{C8259B51-3D42-4F1C-ABEF-EFDA586DCE72}"/>
              </a:ext>
            </a:extLst>
          </p:cNvPr>
          <p:cNvSpPr txBox="1"/>
          <p:nvPr/>
        </p:nvSpPr>
        <p:spPr>
          <a:xfrm>
            <a:off x="6907779" y="5673970"/>
            <a:ext cx="1333442" cy="584775"/>
          </a:xfrm>
          <a:prstGeom prst="rect">
            <a:avLst/>
          </a:prstGeom>
          <a:noFill/>
        </p:spPr>
        <p:txBody>
          <a:bodyPr wrap="none" rtlCol="0">
            <a:spAutoFit/>
          </a:bodyPr>
          <a:lstStyle/>
          <a:p>
            <a:pPr algn="ctr"/>
            <a:r>
              <a:rPr lang="en-US" sz="1600" dirty="0">
                <a:solidFill>
                  <a:schemeClr val="tx1">
                    <a:lumMod val="65000"/>
                    <a:lumOff val="35000"/>
                  </a:schemeClr>
                </a:solidFill>
              </a:rPr>
              <a:t>topography &amp;</a:t>
            </a:r>
          </a:p>
          <a:p>
            <a:pPr algn="ctr"/>
            <a:r>
              <a:rPr lang="en-US" sz="1600" dirty="0">
                <a:solidFill>
                  <a:schemeClr val="tx1">
                    <a:lumMod val="65000"/>
                    <a:lumOff val="35000"/>
                  </a:schemeClr>
                </a:solidFill>
              </a:rPr>
              <a:t>land use</a:t>
            </a:r>
          </a:p>
        </p:txBody>
      </p:sp>
      <p:pic>
        <p:nvPicPr>
          <p:cNvPr id="42" name="Graphic 41" descr="Flip calendar">
            <a:extLst>
              <a:ext uri="{FF2B5EF4-FFF2-40B4-BE49-F238E27FC236}">
                <a16:creationId xmlns:a16="http://schemas.microsoft.com/office/drawing/2014/main" id="{175D8D23-74E0-4690-A3A4-661D30DDC6D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516346" y="4947636"/>
            <a:ext cx="772235" cy="772235"/>
          </a:xfrm>
          <a:prstGeom prst="rect">
            <a:avLst/>
          </a:prstGeom>
        </p:spPr>
      </p:pic>
      <p:sp>
        <p:nvSpPr>
          <p:cNvPr id="43" name="TextBox 42">
            <a:extLst>
              <a:ext uri="{FF2B5EF4-FFF2-40B4-BE49-F238E27FC236}">
                <a16:creationId xmlns:a16="http://schemas.microsoft.com/office/drawing/2014/main" id="{24023224-7233-4706-8FDA-ACD4706722B7}"/>
              </a:ext>
            </a:extLst>
          </p:cNvPr>
          <p:cNvSpPr txBox="1"/>
          <p:nvPr/>
        </p:nvSpPr>
        <p:spPr>
          <a:xfrm>
            <a:off x="8625554" y="5703954"/>
            <a:ext cx="567784" cy="338554"/>
          </a:xfrm>
          <a:prstGeom prst="rect">
            <a:avLst/>
          </a:prstGeom>
          <a:noFill/>
        </p:spPr>
        <p:txBody>
          <a:bodyPr wrap="none" rtlCol="0">
            <a:spAutoFit/>
          </a:bodyPr>
          <a:lstStyle/>
          <a:p>
            <a:pPr algn="ctr"/>
            <a:r>
              <a:rPr lang="en-US" sz="1600" dirty="0">
                <a:solidFill>
                  <a:schemeClr val="tx1">
                    <a:lumMod val="65000"/>
                    <a:lumOff val="35000"/>
                  </a:schemeClr>
                </a:solidFill>
              </a:rPr>
              <a:t>time</a:t>
            </a:r>
          </a:p>
        </p:txBody>
      </p:sp>
      <p:sp>
        <p:nvSpPr>
          <p:cNvPr id="44" name="TextBox 43">
            <a:extLst>
              <a:ext uri="{FF2B5EF4-FFF2-40B4-BE49-F238E27FC236}">
                <a16:creationId xmlns:a16="http://schemas.microsoft.com/office/drawing/2014/main" id="{7B436592-75F7-45AD-A21A-7A8E74B18A74}"/>
              </a:ext>
            </a:extLst>
          </p:cNvPr>
          <p:cNvSpPr txBox="1"/>
          <p:nvPr/>
        </p:nvSpPr>
        <p:spPr>
          <a:xfrm>
            <a:off x="9426353" y="5171449"/>
            <a:ext cx="319318" cy="369332"/>
          </a:xfrm>
          <a:prstGeom prst="rect">
            <a:avLst/>
          </a:prstGeom>
          <a:noFill/>
        </p:spPr>
        <p:txBody>
          <a:bodyPr wrap="none" rtlCol="0">
            <a:spAutoFit/>
          </a:bodyPr>
          <a:lstStyle/>
          <a:p>
            <a:r>
              <a:rPr lang="en-US" dirty="0"/>
              <a:t>+</a:t>
            </a:r>
          </a:p>
        </p:txBody>
      </p:sp>
      <p:pic>
        <p:nvPicPr>
          <p:cNvPr id="46" name="Graphic 45" descr="Topography Map">
            <a:extLst>
              <a:ext uri="{FF2B5EF4-FFF2-40B4-BE49-F238E27FC236}">
                <a16:creationId xmlns:a16="http://schemas.microsoft.com/office/drawing/2014/main" id="{7CFA41B1-C9B1-47B6-BFEA-C3BB56FA9D8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908924" y="5005353"/>
            <a:ext cx="726200" cy="726200"/>
          </a:xfrm>
          <a:prstGeom prst="rect">
            <a:avLst/>
          </a:prstGeom>
        </p:spPr>
      </p:pic>
      <p:sp>
        <p:nvSpPr>
          <p:cNvPr id="47" name="TextBox 46">
            <a:extLst>
              <a:ext uri="{FF2B5EF4-FFF2-40B4-BE49-F238E27FC236}">
                <a16:creationId xmlns:a16="http://schemas.microsoft.com/office/drawing/2014/main" id="{D512BD14-9F84-4C9F-8A6D-A7BD1736CBC3}"/>
              </a:ext>
            </a:extLst>
          </p:cNvPr>
          <p:cNvSpPr txBox="1"/>
          <p:nvPr/>
        </p:nvSpPr>
        <p:spPr>
          <a:xfrm>
            <a:off x="9908924" y="5711992"/>
            <a:ext cx="700833" cy="338554"/>
          </a:xfrm>
          <a:prstGeom prst="rect">
            <a:avLst/>
          </a:prstGeom>
          <a:noFill/>
        </p:spPr>
        <p:txBody>
          <a:bodyPr wrap="none" rtlCol="0">
            <a:spAutoFit/>
          </a:bodyPr>
          <a:lstStyle/>
          <a:p>
            <a:pPr algn="ctr"/>
            <a:r>
              <a:rPr lang="en-US" sz="1600" dirty="0">
                <a:solidFill>
                  <a:schemeClr val="tx1">
                    <a:lumMod val="65000"/>
                    <a:lumOff val="35000"/>
                  </a:schemeClr>
                </a:solidFill>
              </a:rPr>
              <a:t>space</a:t>
            </a:r>
          </a:p>
        </p:txBody>
      </p:sp>
      <p:sp>
        <p:nvSpPr>
          <p:cNvPr id="48" name="Right Brace 47">
            <a:extLst>
              <a:ext uri="{FF2B5EF4-FFF2-40B4-BE49-F238E27FC236}">
                <a16:creationId xmlns:a16="http://schemas.microsoft.com/office/drawing/2014/main" id="{C58379E9-0EAB-4384-90CB-EF826487FC97}"/>
              </a:ext>
            </a:extLst>
          </p:cNvPr>
          <p:cNvSpPr/>
          <p:nvPr/>
        </p:nvSpPr>
        <p:spPr>
          <a:xfrm rot="16200000">
            <a:off x="5762807" y="-694475"/>
            <a:ext cx="528506" cy="1079314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TextBox 52">
            <a:extLst>
              <a:ext uri="{FF2B5EF4-FFF2-40B4-BE49-F238E27FC236}">
                <a16:creationId xmlns:a16="http://schemas.microsoft.com/office/drawing/2014/main" id="{C656098D-AA1C-4857-B9C9-034FBC3CDAE7}"/>
              </a:ext>
            </a:extLst>
          </p:cNvPr>
          <p:cNvSpPr txBox="1"/>
          <p:nvPr/>
        </p:nvSpPr>
        <p:spPr>
          <a:xfrm>
            <a:off x="2874448" y="2292923"/>
            <a:ext cx="2198208" cy="369332"/>
          </a:xfrm>
          <a:prstGeom prst="rect">
            <a:avLst/>
          </a:prstGeom>
          <a:noFill/>
        </p:spPr>
        <p:txBody>
          <a:bodyPr wrap="square" rtlCol="0">
            <a:spAutoFit/>
          </a:bodyPr>
          <a:lstStyle/>
          <a:p>
            <a:pPr algn="ctr"/>
            <a:r>
              <a:rPr lang="en-US" dirty="0"/>
              <a:t>Really cool dataset</a:t>
            </a:r>
          </a:p>
        </p:txBody>
      </p:sp>
      <p:sp>
        <p:nvSpPr>
          <p:cNvPr id="56" name="TextBox 55">
            <a:extLst>
              <a:ext uri="{FF2B5EF4-FFF2-40B4-BE49-F238E27FC236}">
                <a16:creationId xmlns:a16="http://schemas.microsoft.com/office/drawing/2014/main" id="{E3DC3877-9E0E-41D9-8C0C-0C9C5E5688C7}"/>
              </a:ext>
            </a:extLst>
          </p:cNvPr>
          <p:cNvSpPr txBox="1"/>
          <p:nvPr/>
        </p:nvSpPr>
        <p:spPr>
          <a:xfrm>
            <a:off x="5707742" y="3094112"/>
            <a:ext cx="319318" cy="369332"/>
          </a:xfrm>
          <a:prstGeom prst="rect">
            <a:avLst/>
          </a:prstGeom>
          <a:noFill/>
        </p:spPr>
        <p:txBody>
          <a:bodyPr wrap="none" rtlCol="0">
            <a:spAutoFit/>
          </a:bodyPr>
          <a:lstStyle/>
          <a:p>
            <a:r>
              <a:rPr lang="en-US" dirty="0"/>
              <a:t>+</a:t>
            </a:r>
          </a:p>
        </p:txBody>
      </p:sp>
      <p:sp>
        <p:nvSpPr>
          <p:cNvPr id="59" name="Rectangle 58">
            <a:extLst>
              <a:ext uri="{FF2B5EF4-FFF2-40B4-BE49-F238E27FC236}">
                <a16:creationId xmlns:a16="http://schemas.microsoft.com/office/drawing/2014/main" id="{A8286BEA-7178-4167-BEEF-A821B4BA3A83}"/>
              </a:ext>
            </a:extLst>
          </p:cNvPr>
          <p:cNvSpPr/>
          <p:nvPr/>
        </p:nvSpPr>
        <p:spPr>
          <a:xfrm>
            <a:off x="2508069" y="2081349"/>
            <a:ext cx="6897188" cy="1854925"/>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B0F0"/>
                </a:solidFill>
              </a:ln>
              <a:noFill/>
            </a:endParaRPr>
          </a:p>
        </p:txBody>
      </p:sp>
      <p:sp>
        <p:nvSpPr>
          <p:cNvPr id="60" name="TextBox 59">
            <a:extLst>
              <a:ext uri="{FF2B5EF4-FFF2-40B4-BE49-F238E27FC236}">
                <a16:creationId xmlns:a16="http://schemas.microsoft.com/office/drawing/2014/main" id="{A264F7CE-782E-400E-82A5-DDCCB19712F2}"/>
              </a:ext>
            </a:extLst>
          </p:cNvPr>
          <p:cNvSpPr txBox="1"/>
          <p:nvPr/>
        </p:nvSpPr>
        <p:spPr>
          <a:xfrm>
            <a:off x="3279864" y="4026375"/>
            <a:ext cx="5082289" cy="369332"/>
          </a:xfrm>
          <a:prstGeom prst="rect">
            <a:avLst/>
          </a:prstGeom>
          <a:noFill/>
        </p:spPr>
        <p:txBody>
          <a:bodyPr wrap="none" rtlCol="0">
            <a:spAutoFit/>
          </a:bodyPr>
          <a:lstStyle/>
          <a:p>
            <a:pPr algn="ctr"/>
            <a:r>
              <a:rPr lang="en-US" dirty="0">
                <a:solidFill>
                  <a:srgbClr val="00B0F0"/>
                </a:solidFill>
              </a:rPr>
              <a:t>raw (</a:t>
            </a:r>
            <a:r>
              <a:rPr lang="en-US" i="1" dirty="0">
                <a:solidFill>
                  <a:srgbClr val="00B0F0"/>
                </a:solidFill>
              </a:rPr>
              <a:t>but </a:t>
            </a:r>
            <a:r>
              <a:rPr lang="en-US" dirty="0">
                <a:solidFill>
                  <a:srgbClr val="00B0F0"/>
                </a:solidFill>
              </a:rPr>
              <a:t>CLEAN/tidy) USDA, USDC, USDL, etc. data</a:t>
            </a:r>
          </a:p>
        </p:txBody>
      </p:sp>
      <p:sp>
        <p:nvSpPr>
          <p:cNvPr id="61" name="TextBox 60">
            <a:extLst>
              <a:ext uri="{FF2B5EF4-FFF2-40B4-BE49-F238E27FC236}">
                <a16:creationId xmlns:a16="http://schemas.microsoft.com/office/drawing/2014/main" id="{22FBC9D2-F283-4BBB-88C3-C2CA339EEEA2}"/>
              </a:ext>
            </a:extLst>
          </p:cNvPr>
          <p:cNvSpPr txBox="1"/>
          <p:nvPr/>
        </p:nvSpPr>
        <p:spPr>
          <a:xfrm>
            <a:off x="6560086" y="2292923"/>
            <a:ext cx="2198208" cy="369332"/>
          </a:xfrm>
          <a:prstGeom prst="rect">
            <a:avLst/>
          </a:prstGeom>
          <a:noFill/>
        </p:spPr>
        <p:txBody>
          <a:bodyPr wrap="square" rtlCol="0">
            <a:spAutoFit/>
          </a:bodyPr>
          <a:lstStyle/>
          <a:p>
            <a:pPr algn="ctr"/>
            <a:r>
              <a:rPr lang="en-US" dirty="0"/>
              <a:t>Really cool dataset</a:t>
            </a:r>
          </a:p>
        </p:txBody>
      </p:sp>
      <p:pic>
        <p:nvPicPr>
          <p:cNvPr id="65" name="Graphic 64" descr="Document">
            <a:extLst>
              <a:ext uri="{FF2B5EF4-FFF2-40B4-BE49-F238E27FC236}">
                <a16:creationId xmlns:a16="http://schemas.microsoft.com/office/drawing/2014/main" id="{76C07808-782B-469C-809E-3BFBD5EBC24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618411" y="2821578"/>
            <a:ext cx="914400" cy="914400"/>
          </a:xfrm>
          <a:prstGeom prst="rect">
            <a:avLst/>
          </a:prstGeom>
        </p:spPr>
      </p:pic>
      <p:pic>
        <p:nvPicPr>
          <p:cNvPr id="66" name="Graphic 65" descr="Document">
            <a:extLst>
              <a:ext uri="{FF2B5EF4-FFF2-40B4-BE49-F238E27FC236}">
                <a16:creationId xmlns:a16="http://schemas.microsoft.com/office/drawing/2014/main" id="{DB986227-A168-48CB-8604-5DDC76B0459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201990" y="2821578"/>
            <a:ext cx="914400" cy="914400"/>
          </a:xfrm>
          <a:prstGeom prst="rect">
            <a:avLst/>
          </a:prstGeom>
        </p:spPr>
      </p:pic>
      <p:sp>
        <p:nvSpPr>
          <p:cNvPr id="67" name="TextBox 66">
            <a:extLst>
              <a:ext uri="{FF2B5EF4-FFF2-40B4-BE49-F238E27FC236}">
                <a16:creationId xmlns:a16="http://schemas.microsoft.com/office/drawing/2014/main" id="{BE0E799B-F88A-44E1-A613-E2AE7E6C074F}"/>
              </a:ext>
            </a:extLst>
          </p:cNvPr>
          <p:cNvSpPr txBox="1"/>
          <p:nvPr/>
        </p:nvSpPr>
        <p:spPr>
          <a:xfrm>
            <a:off x="234034" y="2396451"/>
            <a:ext cx="2198208" cy="1477328"/>
          </a:xfrm>
          <a:prstGeom prst="rect">
            <a:avLst/>
          </a:prstGeom>
          <a:noFill/>
        </p:spPr>
        <p:txBody>
          <a:bodyPr wrap="square" rtlCol="0">
            <a:spAutoFit/>
          </a:bodyPr>
          <a:lstStyle/>
          <a:p>
            <a:pPr algn="ctr"/>
            <a:r>
              <a:rPr lang="en-US" dirty="0"/>
              <a:t>… &amp; pair them with really cool datasets that describe the environment in which farmers farm.</a:t>
            </a:r>
          </a:p>
        </p:txBody>
      </p:sp>
    </p:spTree>
    <p:extLst>
      <p:ext uri="{BB962C8B-B14F-4D97-AF65-F5344CB8AC3E}">
        <p14:creationId xmlns:p14="http://schemas.microsoft.com/office/powerpoint/2010/main" val="4186021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7" grpId="0" animBg="1"/>
      <p:bldP spid="18" grpId="0" animBg="1"/>
      <p:bldP spid="19" grpId="0" animBg="1"/>
      <p:bldP spid="20" grpId="0" animBg="1"/>
      <p:bldP spid="21" grpId="0" animBg="1"/>
      <p:bldP spid="22" grpId="0" animBg="1"/>
      <p:bldP spid="23" grpId="0"/>
      <p:bldP spid="26" grpId="0"/>
      <p:bldP spid="30" grpId="0"/>
      <p:bldP spid="33" grpId="0"/>
      <p:bldP spid="34" grpId="0"/>
      <p:bldP spid="35" grpId="0"/>
      <p:bldP spid="36" grpId="0"/>
      <p:bldP spid="37" grpId="0"/>
      <p:bldP spid="38" grpId="0"/>
      <p:bldP spid="43" grpId="0"/>
      <p:bldP spid="44" grpId="0"/>
      <p:bldP spid="4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54E51-FF4D-4FDF-8D07-811A6F48C29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3E544787-3309-4EB8-B7D1-D8DC72F9C403}"/>
              </a:ext>
            </a:extLst>
          </p:cNvPr>
          <p:cNvSpPr>
            <a:spLocks noGrp="1"/>
          </p:cNvSpPr>
          <p:nvPr>
            <p:ph idx="1"/>
          </p:nvPr>
        </p:nvSpPr>
        <p:spPr/>
        <p:txBody>
          <a:bodyPr/>
          <a:lstStyle/>
          <a:p>
            <a:pPr marL="0" indent="0">
              <a:buNone/>
            </a:pPr>
            <a:r>
              <a:rPr lang="en-US" dirty="0"/>
              <a:t>Review: Tobler’s First Law &amp; Spatial Autocorrelation</a:t>
            </a:r>
          </a:p>
          <a:p>
            <a:pPr marL="0" indent="0">
              <a:buNone/>
            </a:pPr>
            <a:r>
              <a:rPr lang="en-US" dirty="0"/>
              <a:t>Introduction: What is Spatial Interpolation?</a:t>
            </a:r>
          </a:p>
          <a:p>
            <a:pPr marL="0" indent="0">
              <a:buNone/>
            </a:pPr>
            <a:endParaRPr lang="en-US" dirty="0"/>
          </a:p>
        </p:txBody>
      </p:sp>
    </p:spTree>
    <p:extLst>
      <p:ext uri="{BB962C8B-B14F-4D97-AF65-F5344CB8AC3E}">
        <p14:creationId xmlns:p14="http://schemas.microsoft.com/office/powerpoint/2010/main" val="1498261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A7FFF-7702-45AF-BFEC-7DA64F356332}"/>
              </a:ext>
            </a:extLst>
          </p:cNvPr>
          <p:cNvSpPr>
            <a:spLocks noGrp="1"/>
          </p:cNvSpPr>
          <p:nvPr>
            <p:ph type="title"/>
          </p:nvPr>
        </p:nvSpPr>
        <p:spPr/>
        <p:txBody>
          <a:bodyPr/>
          <a:lstStyle/>
          <a:p>
            <a:r>
              <a:rPr lang="en-US" dirty="0"/>
              <a:t>I do this to answer questions like…</a:t>
            </a:r>
          </a:p>
        </p:txBody>
      </p:sp>
      <p:pic>
        <p:nvPicPr>
          <p:cNvPr id="4" name="Picture 3" descr="A close up of a green field&#10;&#10;Description automatically generated">
            <a:extLst>
              <a:ext uri="{FF2B5EF4-FFF2-40B4-BE49-F238E27FC236}">
                <a16:creationId xmlns:a16="http://schemas.microsoft.com/office/drawing/2014/main" id="{92521CEF-78D2-49F9-A44D-74E12AD08A56}"/>
              </a:ext>
            </a:extLst>
          </p:cNvPr>
          <p:cNvPicPr>
            <a:picLocks noChangeAspect="1"/>
          </p:cNvPicPr>
          <p:nvPr/>
        </p:nvPicPr>
        <p:blipFill rotWithShape="1">
          <a:blip r:embed="rId2">
            <a:extLst>
              <a:ext uri="{28A0092B-C50C-407E-A947-70E740481C1C}">
                <a14:useLocalDpi xmlns:a14="http://schemas.microsoft.com/office/drawing/2010/main" val="0"/>
              </a:ext>
            </a:extLst>
          </a:blip>
          <a:srcRect l="7448" r="10012"/>
          <a:stretch/>
        </p:blipFill>
        <p:spPr>
          <a:xfrm>
            <a:off x="239486" y="2151046"/>
            <a:ext cx="5886994" cy="4011930"/>
          </a:xfrm>
          <a:prstGeom prst="rect">
            <a:avLst/>
          </a:prstGeom>
        </p:spPr>
      </p:pic>
      <p:sp>
        <p:nvSpPr>
          <p:cNvPr id="5" name="Content Placeholder 2">
            <a:extLst>
              <a:ext uri="{FF2B5EF4-FFF2-40B4-BE49-F238E27FC236}">
                <a16:creationId xmlns:a16="http://schemas.microsoft.com/office/drawing/2014/main" id="{02E020DE-EE0B-4601-B90D-2A4DFE9777A1}"/>
              </a:ext>
            </a:extLst>
          </p:cNvPr>
          <p:cNvSpPr txBox="1">
            <a:spLocks/>
          </p:cNvSpPr>
          <p:nvPr/>
        </p:nvSpPr>
        <p:spPr>
          <a:xfrm>
            <a:off x="6296296" y="2108201"/>
            <a:ext cx="5286104" cy="3760891"/>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What are the trends in irrigation practices, efficiencies, and yield across the West?</a:t>
            </a:r>
          </a:p>
          <a:p>
            <a:r>
              <a:rPr lang="en-US" dirty="0"/>
              <a:t>Where are regions that defy our expectations for crop yields (e.g., bright spots), and what are the actionable factors that predict their membership?</a:t>
            </a:r>
          </a:p>
          <a:p>
            <a:r>
              <a:rPr lang="en-US" dirty="0"/>
              <a:t>What are the features most important for corn yield prediction and how can their interactions with yield inform future research efforts and farmer outreach? </a:t>
            </a:r>
          </a:p>
          <a:p>
            <a:r>
              <a:rPr lang="en-US" dirty="0"/>
              <a:t>Who are our farmers? &amp; how are they doing?</a:t>
            </a:r>
          </a:p>
          <a:p>
            <a:pPr marL="0" indent="0">
              <a:buFont typeface="Calibri" panose="020F0502020204030204" pitchFamily="34" charset="0"/>
              <a:buNone/>
            </a:pPr>
            <a:endParaRPr lang="en-US" dirty="0"/>
          </a:p>
        </p:txBody>
      </p:sp>
      <p:sp>
        <p:nvSpPr>
          <p:cNvPr id="6" name="TextBox 5">
            <a:extLst>
              <a:ext uri="{FF2B5EF4-FFF2-40B4-BE49-F238E27FC236}">
                <a16:creationId xmlns:a16="http://schemas.microsoft.com/office/drawing/2014/main" id="{29055EDF-BAA7-457F-9C4D-1E977DC72552}"/>
              </a:ext>
            </a:extLst>
          </p:cNvPr>
          <p:cNvSpPr txBox="1"/>
          <p:nvPr/>
        </p:nvSpPr>
        <p:spPr>
          <a:xfrm>
            <a:off x="0" y="6427821"/>
            <a:ext cx="1327736" cy="553998"/>
          </a:xfrm>
          <a:prstGeom prst="rect">
            <a:avLst/>
          </a:prstGeom>
          <a:noFill/>
        </p:spPr>
        <p:txBody>
          <a:bodyPr wrap="none" rtlCol="0">
            <a:spAutoFit/>
          </a:bodyPr>
          <a:lstStyle/>
          <a:p>
            <a:r>
              <a:rPr lang="en-US" sz="1200" dirty="0">
                <a:solidFill>
                  <a:schemeClr val="bg1"/>
                </a:solidFill>
                <a:effectLst/>
                <a:latin typeface="Calibri Light" panose="020F0302020204030204" pitchFamily="34" charset="0"/>
                <a:ea typeface="Calibri" panose="020F0502020204030204" pitchFamily="34" charset="0"/>
              </a:rPr>
              <a:t>Photo: </a:t>
            </a:r>
            <a:r>
              <a:rPr lang="en-US" sz="1200" dirty="0" err="1">
                <a:solidFill>
                  <a:schemeClr val="bg1"/>
                </a:solidFill>
                <a:effectLst/>
                <a:latin typeface="Calibri Light" panose="020F0302020204030204" pitchFamily="34" charset="0"/>
                <a:ea typeface="Calibri" panose="020F0502020204030204" pitchFamily="34" charset="0"/>
              </a:rPr>
              <a:t>Jonno</a:t>
            </a:r>
            <a:r>
              <a:rPr lang="en-US" sz="1200" dirty="0">
                <a:solidFill>
                  <a:schemeClr val="bg1"/>
                </a:solidFill>
                <a:effectLst/>
                <a:latin typeface="Calibri Light" panose="020F0302020204030204" pitchFamily="34" charset="0"/>
                <a:ea typeface="Calibri" panose="020F0502020204030204" pitchFamily="34" charset="0"/>
              </a:rPr>
              <a:t> Holt </a:t>
            </a:r>
            <a:endParaRPr lang="en-US" sz="1200" dirty="0">
              <a:solidFill>
                <a:schemeClr val="bg1"/>
              </a:solidFill>
            </a:endParaRPr>
          </a:p>
          <a:p>
            <a:endParaRPr lang="en-US" dirty="0"/>
          </a:p>
        </p:txBody>
      </p:sp>
    </p:spTree>
    <p:extLst>
      <p:ext uri="{BB962C8B-B14F-4D97-AF65-F5344CB8AC3E}">
        <p14:creationId xmlns:p14="http://schemas.microsoft.com/office/powerpoint/2010/main" val="134702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C841E-3BCB-4AFF-B9CE-3724B26DD5B7}"/>
              </a:ext>
            </a:extLst>
          </p:cNvPr>
          <p:cNvSpPr>
            <a:spLocks noGrp="1"/>
          </p:cNvSpPr>
          <p:nvPr>
            <p:ph type="title"/>
          </p:nvPr>
        </p:nvSpPr>
        <p:spPr/>
        <p:txBody>
          <a:bodyPr>
            <a:normAutofit/>
          </a:bodyPr>
          <a:lstStyle/>
          <a:p>
            <a:r>
              <a:rPr lang="en-US" dirty="0"/>
              <a:t>Who cares? Well, frankly, </a:t>
            </a:r>
            <a:r>
              <a:rPr lang="en-US" i="1" dirty="0"/>
              <a:t>we all </a:t>
            </a:r>
            <a:r>
              <a:rPr lang="en-US" dirty="0"/>
              <a:t>should…</a:t>
            </a:r>
          </a:p>
        </p:txBody>
      </p:sp>
      <p:pic>
        <p:nvPicPr>
          <p:cNvPr id="4" name="Graphic 3" descr="Plant With Roots">
            <a:extLst>
              <a:ext uri="{FF2B5EF4-FFF2-40B4-BE49-F238E27FC236}">
                <a16:creationId xmlns:a16="http://schemas.microsoft.com/office/drawing/2014/main" id="{8A86DF96-60E9-4B78-9BD5-F7484CD26F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09270" y="3642919"/>
            <a:ext cx="914400" cy="914400"/>
          </a:xfrm>
          <a:prstGeom prst="rect">
            <a:avLst/>
          </a:prstGeom>
        </p:spPr>
      </p:pic>
      <p:sp>
        <p:nvSpPr>
          <p:cNvPr id="7" name="TextBox 6">
            <a:extLst>
              <a:ext uri="{FF2B5EF4-FFF2-40B4-BE49-F238E27FC236}">
                <a16:creationId xmlns:a16="http://schemas.microsoft.com/office/drawing/2014/main" id="{CCCAF683-32B9-4CC1-9747-0CD6663DED70}"/>
              </a:ext>
            </a:extLst>
          </p:cNvPr>
          <p:cNvSpPr txBox="1"/>
          <p:nvPr/>
        </p:nvSpPr>
        <p:spPr>
          <a:xfrm>
            <a:off x="4522929" y="3288268"/>
            <a:ext cx="612668" cy="369332"/>
          </a:xfrm>
          <a:prstGeom prst="rect">
            <a:avLst/>
          </a:prstGeom>
          <a:noFill/>
        </p:spPr>
        <p:txBody>
          <a:bodyPr wrap="none" rtlCol="0">
            <a:spAutoFit/>
          </a:bodyPr>
          <a:lstStyle/>
          <a:p>
            <a:r>
              <a:rPr lang="en-US" dirty="0"/>
              <a:t>corn</a:t>
            </a:r>
          </a:p>
        </p:txBody>
      </p:sp>
      <p:sp>
        <p:nvSpPr>
          <p:cNvPr id="8" name="TextBox 7">
            <a:extLst>
              <a:ext uri="{FF2B5EF4-FFF2-40B4-BE49-F238E27FC236}">
                <a16:creationId xmlns:a16="http://schemas.microsoft.com/office/drawing/2014/main" id="{F70E966C-30E9-4B09-ADE2-61F1CF89450D}"/>
              </a:ext>
            </a:extLst>
          </p:cNvPr>
          <p:cNvSpPr txBox="1"/>
          <p:nvPr/>
        </p:nvSpPr>
        <p:spPr>
          <a:xfrm>
            <a:off x="5612066" y="3273587"/>
            <a:ext cx="995272" cy="369332"/>
          </a:xfrm>
          <a:prstGeom prst="rect">
            <a:avLst/>
          </a:prstGeom>
          <a:noFill/>
        </p:spPr>
        <p:txBody>
          <a:bodyPr wrap="none" rtlCol="0">
            <a:spAutoFit/>
          </a:bodyPr>
          <a:lstStyle/>
          <a:p>
            <a:r>
              <a:rPr lang="en-US" dirty="0"/>
              <a:t>soybean</a:t>
            </a:r>
          </a:p>
        </p:txBody>
      </p:sp>
      <p:sp>
        <p:nvSpPr>
          <p:cNvPr id="9" name="TextBox 8">
            <a:extLst>
              <a:ext uri="{FF2B5EF4-FFF2-40B4-BE49-F238E27FC236}">
                <a16:creationId xmlns:a16="http://schemas.microsoft.com/office/drawing/2014/main" id="{B3C33280-3C36-477C-95AE-A4B4701DDAD0}"/>
              </a:ext>
            </a:extLst>
          </p:cNvPr>
          <p:cNvSpPr txBox="1"/>
          <p:nvPr/>
        </p:nvSpPr>
        <p:spPr>
          <a:xfrm>
            <a:off x="7043998" y="3273587"/>
            <a:ext cx="776175" cy="369332"/>
          </a:xfrm>
          <a:prstGeom prst="rect">
            <a:avLst/>
          </a:prstGeom>
          <a:noFill/>
        </p:spPr>
        <p:txBody>
          <a:bodyPr wrap="none" rtlCol="0">
            <a:spAutoFit/>
          </a:bodyPr>
          <a:lstStyle/>
          <a:p>
            <a:r>
              <a:rPr lang="en-US" dirty="0"/>
              <a:t>wheat</a:t>
            </a:r>
          </a:p>
        </p:txBody>
      </p:sp>
      <p:pic>
        <p:nvPicPr>
          <p:cNvPr id="11" name="Graphic 10" descr="Crops">
            <a:extLst>
              <a:ext uri="{FF2B5EF4-FFF2-40B4-BE49-F238E27FC236}">
                <a16:creationId xmlns:a16="http://schemas.microsoft.com/office/drawing/2014/main" id="{2264BBE8-B05E-4A31-95E3-D010145BD1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08442" y="3684864"/>
            <a:ext cx="914400" cy="914400"/>
          </a:xfrm>
          <a:prstGeom prst="rect">
            <a:avLst/>
          </a:prstGeom>
        </p:spPr>
      </p:pic>
      <p:pic>
        <p:nvPicPr>
          <p:cNvPr id="13" name="Graphic 12" descr="Corn">
            <a:extLst>
              <a:ext uri="{FF2B5EF4-FFF2-40B4-BE49-F238E27FC236}">
                <a16:creationId xmlns:a16="http://schemas.microsoft.com/office/drawing/2014/main" id="{01599AD5-6D71-41D2-92FA-118EEB76A4E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9347432">
            <a:off x="4621597" y="3632477"/>
            <a:ext cx="227451" cy="365144"/>
          </a:xfrm>
          <a:prstGeom prst="rect">
            <a:avLst/>
          </a:prstGeom>
        </p:spPr>
      </p:pic>
      <p:cxnSp>
        <p:nvCxnSpPr>
          <p:cNvPr id="15" name="Straight Connector 14">
            <a:extLst>
              <a:ext uri="{FF2B5EF4-FFF2-40B4-BE49-F238E27FC236}">
                <a16:creationId xmlns:a16="http://schemas.microsoft.com/office/drawing/2014/main" id="{CACD2170-C7E7-4B8F-A549-83F90E3D243B}"/>
              </a:ext>
            </a:extLst>
          </p:cNvPr>
          <p:cNvCxnSpPr>
            <a:cxnSpLocks/>
          </p:cNvCxnSpPr>
          <p:nvPr/>
        </p:nvCxnSpPr>
        <p:spPr>
          <a:xfrm>
            <a:off x="4820340" y="3880216"/>
            <a:ext cx="0" cy="56620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17" name="Graphic 16" descr="Corn">
            <a:extLst>
              <a:ext uri="{FF2B5EF4-FFF2-40B4-BE49-F238E27FC236}">
                <a16:creationId xmlns:a16="http://schemas.microsoft.com/office/drawing/2014/main" id="{12BD1EB0-A69E-44C1-8DD2-748E7B5BF7A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9347432">
            <a:off x="4621598" y="3852918"/>
            <a:ext cx="227451" cy="365144"/>
          </a:xfrm>
          <a:prstGeom prst="rect">
            <a:avLst/>
          </a:prstGeom>
        </p:spPr>
      </p:pic>
      <p:pic>
        <p:nvPicPr>
          <p:cNvPr id="18" name="Graphic 17" descr="Corn">
            <a:extLst>
              <a:ext uri="{FF2B5EF4-FFF2-40B4-BE49-F238E27FC236}">
                <a16:creationId xmlns:a16="http://schemas.microsoft.com/office/drawing/2014/main" id="{392F2063-1DB5-443E-BC76-0AE8C43CDE7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043509">
            <a:off x="4811196" y="3735230"/>
            <a:ext cx="227451" cy="365144"/>
          </a:xfrm>
          <a:prstGeom prst="rect">
            <a:avLst/>
          </a:prstGeom>
        </p:spPr>
      </p:pic>
      <p:pic>
        <p:nvPicPr>
          <p:cNvPr id="19" name="Graphic 18" descr="Corn">
            <a:extLst>
              <a:ext uri="{FF2B5EF4-FFF2-40B4-BE49-F238E27FC236}">
                <a16:creationId xmlns:a16="http://schemas.microsoft.com/office/drawing/2014/main" id="{940CB589-6ACF-4BC4-B556-50C3EB4E435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043509">
            <a:off x="4812731" y="3944974"/>
            <a:ext cx="227451" cy="365144"/>
          </a:xfrm>
          <a:prstGeom prst="rect">
            <a:avLst/>
          </a:prstGeom>
        </p:spPr>
      </p:pic>
      <p:sp>
        <p:nvSpPr>
          <p:cNvPr id="20" name="Freeform: Shape 19">
            <a:extLst>
              <a:ext uri="{FF2B5EF4-FFF2-40B4-BE49-F238E27FC236}">
                <a16:creationId xmlns:a16="http://schemas.microsoft.com/office/drawing/2014/main" id="{E47ED928-CF60-45C6-9186-12B2F4CFE2AB}"/>
              </a:ext>
            </a:extLst>
          </p:cNvPr>
          <p:cNvSpPr/>
          <p:nvPr/>
        </p:nvSpPr>
        <p:spPr>
          <a:xfrm>
            <a:off x="4606709" y="4424277"/>
            <a:ext cx="528506" cy="109057"/>
          </a:xfrm>
          <a:custGeom>
            <a:avLst/>
            <a:gdLst>
              <a:gd name="connsiteX0" fmla="*/ 0 w 528506"/>
              <a:gd name="connsiteY0" fmla="*/ 109057 h 109057"/>
              <a:gd name="connsiteX1" fmla="*/ 25167 w 528506"/>
              <a:gd name="connsiteY1" fmla="*/ 16778 h 109057"/>
              <a:gd name="connsiteX2" fmla="*/ 50334 w 528506"/>
              <a:gd name="connsiteY2" fmla="*/ 0 h 109057"/>
              <a:gd name="connsiteX3" fmla="*/ 67112 w 528506"/>
              <a:gd name="connsiteY3" fmla="*/ 25167 h 109057"/>
              <a:gd name="connsiteX4" fmla="*/ 125835 w 528506"/>
              <a:gd name="connsiteY4" fmla="*/ 50334 h 109057"/>
              <a:gd name="connsiteX5" fmla="*/ 151002 w 528506"/>
              <a:gd name="connsiteY5" fmla="*/ 58723 h 109057"/>
              <a:gd name="connsiteX6" fmla="*/ 184558 w 528506"/>
              <a:gd name="connsiteY6" fmla="*/ 50334 h 109057"/>
              <a:gd name="connsiteX7" fmla="*/ 192947 w 528506"/>
              <a:gd name="connsiteY7" fmla="*/ 25167 h 109057"/>
              <a:gd name="connsiteX8" fmla="*/ 268448 w 528506"/>
              <a:gd name="connsiteY8" fmla="*/ 16778 h 109057"/>
              <a:gd name="connsiteX9" fmla="*/ 293615 w 528506"/>
              <a:gd name="connsiteY9" fmla="*/ 25167 h 109057"/>
              <a:gd name="connsiteX10" fmla="*/ 318782 w 528506"/>
              <a:gd name="connsiteY10" fmla="*/ 41945 h 109057"/>
              <a:gd name="connsiteX11" fmla="*/ 385894 w 528506"/>
              <a:gd name="connsiteY11" fmla="*/ 25167 h 109057"/>
              <a:gd name="connsiteX12" fmla="*/ 427838 w 528506"/>
              <a:gd name="connsiteY12" fmla="*/ 33556 h 109057"/>
              <a:gd name="connsiteX13" fmla="*/ 444616 w 528506"/>
              <a:gd name="connsiteY13" fmla="*/ 58723 h 109057"/>
              <a:gd name="connsiteX14" fmla="*/ 520117 w 528506"/>
              <a:gd name="connsiteY14" fmla="*/ 41945 h 109057"/>
              <a:gd name="connsiteX15" fmla="*/ 528506 w 528506"/>
              <a:gd name="connsiteY15" fmla="*/ 41945 h 10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8506" h="109057">
                <a:moveTo>
                  <a:pt x="0" y="109057"/>
                </a:moveTo>
                <a:cubicBezTo>
                  <a:pt x="2616" y="95976"/>
                  <a:pt x="15342" y="23328"/>
                  <a:pt x="25167" y="16778"/>
                </a:cubicBezTo>
                <a:lnTo>
                  <a:pt x="50334" y="0"/>
                </a:lnTo>
                <a:cubicBezTo>
                  <a:pt x="55927" y="8389"/>
                  <a:pt x="59983" y="18038"/>
                  <a:pt x="67112" y="25167"/>
                </a:cubicBezTo>
                <a:cubicBezTo>
                  <a:pt x="87546" y="45601"/>
                  <a:pt x="98881" y="42633"/>
                  <a:pt x="125835" y="50334"/>
                </a:cubicBezTo>
                <a:cubicBezTo>
                  <a:pt x="134338" y="52763"/>
                  <a:pt x="142613" y="55927"/>
                  <a:pt x="151002" y="58723"/>
                </a:cubicBezTo>
                <a:cubicBezTo>
                  <a:pt x="162187" y="55927"/>
                  <a:pt x="175555" y="57536"/>
                  <a:pt x="184558" y="50334"/>
                </a:cubicBezTo>
                <a:cubicBezTo>
                  <a:pt x="191463" y="44810"/>
                  <a:pt x="184737" y="28451"/>
                  <a:pt x="192947" y="25167"/>
                </a:cubicBezTo>
                <a:cubicBezTo>
                  <a:pt x="216458" y="15763"/>
                  <a:pt x="243281" y="19574"/>
                  <a:pt x="268448" y="16778"/>
                </a:cubicBezTo>
                <a:cubicBezTo>
                  <a:pt x="276837" y="19574"/>
                  <a:pt x="285706" y="21212"/>
                  <a:pt x="293615" y="25167"/>
                </a:cubicBezTo>
                <a:cubicBezTo>
                  <a:pt x="302633" y="29676"/>
                  <a:pt x="308778" y="40694"/>
                  <a:pt x="318782" y="41945"/>
                </a:cubicBezTo>
                <a:cubicBezTo>
                  <a:pt x="333507" y="43786"/>
                  <a:pt x="369459" y="30645"/>
                  <a:pt x="385894" y="25167"/>
                </a:cubicBezTo>
                <a:cubicBezTo>
                  <a:pt x="399875" y="27963"/>
                  <a:pt x="415458" y="26482"/>
                  <a:pt x="427838" y="33556"/>
                </a:cubicBezTo>
                <a:cubicBezTo>
                  <a:pt x="436592" y="38558"/>
                  <a:pt x="434835" y="56278"/>
                  <a:pt x="444616" y="58723"/>
                </a:cubicBezTo>
                <a:cubicBezTo>
                  <a:pt x="467700" y="64494"/>
                  <a:pt x="497515" y="47596"/>
                  <a:pt x="520117" y="41945"/>
                </a:cubicBezTo>
                <a:cubicBezTo>
                  <a:pt x="522830" y="41267"/>
                  <a:pt x="525710" y="41945"/>
                  <a:pt x="528506" y="4194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77256AF-6557-4645-8143-C2D636040FCA}"/>
              </a:ext>
            </a:extLst>
          </p:cNvPr>
          <p:cNvSpPr txBox="1"/>
          <p:nvPr/>
        </p:nvSpPr>
        <p:spPr>
          <a:xfrm>
            <a:off x="3940811" y="4759168"/>
            <a:ext cx="726481" cy="369332"/>
          </a:xfrm>
          <a:prstGeom prst="rect">
            <a:avLst/>
          </a:prstGeom>
          <a:noFill/>
        </p:spPr>
        <p:txBody>
          <a:bodyPr wrap="none" rtlCol="0">
            <a:spAutoFit/>
          </a:bodyPr>
          <a:lstStyle/>
          <a:p>
            <a:r>
              <a:rPr lang="en-US" dirty="0">
                <a:solidFill>
                  <a:schemeClr val="accent3">
                    <a:lumMod val="50000"/>
                  </a:schemeClr>
                </a:solidFill>
              </a:rPr>
              <a:t>N-P-K</a:t>
            </a:r>
          </a:p>
        </p:txBody>
      </p:sp>
      <p:sp>
        <p:nvSpPr>
          <p:cNvPr id="22" name="TextBox 21">
            <a:extLst>
              <a:ext uri="{FF2B5EF4-FFF2-40B4-BE49-F238E27FC236}">
                <a16:creationId xmlns:a16="http://schemas.microsoft.com/office/drawing/2014/main" id="{14143072-D585-43E5-9514-1264C80A3AF4}"/>
              </a:ext>
            </a:extLst>
          </p:cNvPr>
          <p:cNvSpPr txBox="1"/>
          <p:nvPr/>
        </p:nvSpPr>
        <p:spPr>
          <a:xfrm>
            <a:off x="4843327" y="5120641"/>
            <a:ext cx="726481" cy="369332"/>
          </a:xfrm>
          <a:prstGeom prst="rect">
            <a:avLst/>
          </a:prstGeom>
          <a:noFill/>
        </p:spPr>
        <p:txBody>
          <a:bodyPr wrap="none" rtlCol="0">
            <a:spAutoFit/>
          </a:bodyPr>
          <a:lstStyle/>
          <a:p>
            <a:r>
              <a:rPr lang="en-US" dirty="0">
                <a:solidFill>
                  <a:schemeClr val="accent3">
                    <a:lumMod val="50000"/>
                  </a:schemeClr>
                </a:solidFill>
              </a:rPr>
              <a:t>N-P-K</a:t>
            </a:r>
          </a:p>
        </p:txBody>
      </p:sp>
      <p:sp>
        <p:nvSpPr>
          <p:cNvPr id="23" name="TextBox 22">
            <a:extLst>
              <a:ext uri="{FF2B5EF4-FFF2-40B4-BE49-F238E27FC236}">
                <a16:creationId xmlns:a16="http://schemas.microsoft.com/office/drawing/2014/main" id="{BABA2E2B-8C7E-46DC-B870-8D0A8E6351E4}"/>
              </a:ext>
            </a:extLst>
          </p:cNvPr>
          <p:cNvSpPr txBox="1"/>
          <p:nvPr/>
        </p:nvSpPr>
        <p:spPr>
          <a:xfrm>
            <a:off x="5753563" y="4751309"/>
            <a:ext cx="726481" cy="369332"/>
          </a:xfrm>
          <a:prstGeom prst="rect">
            <a:avLst/>
          </a:prstGeom>
          <a:noFill/>
        </p:spPr>
        <p:txBody>
          <a:bodyPr wrap="none" rtlCol="0">
            <a:spAutoFit/>
          </a:bodyPr>
          <a:lstStyle/>
          <a:p>
            <a:r>
              <a:rPr lang="en-US" dirty="0">
                <a:solidFill>
                  <a:schemeClr val="accent3">
                    <a:lumMod val="50000"/>
                  </a:schemeClr>
                </a:solidFill>
              </a:rPr>
              <a:t>N-P-K</a:t>
            </a:r>
          </a:p>
        </p:txBody>
      </p:sp>
      <p:sp>
        <p:nvSpPr>
          <p:cNvPr id="24" name="TextBox 23">
            <a:extLst>
              <a:ext uri="{FF2B5EF4-FFF2-40B4-BE49-F238E27FC236}">
                <a16:creationId xmlns:a16="http://schemas.microsoft.com/office/drawing/2014/main" id="{3D64346A-86D5-40C9-B87C-9CF364356E06}"/>
              </a:ext>
            </a:extLst>
          </p:cNvPr>
          <p:cNvSpPr txBox="1"/>
          <p:nvPr/>
        </p:nvSpPr>
        <p:spPr>
          <a:xfrm>
            <a:off x="6659939" y="5120641"/>
            <a:ext cx="726481" cy="369332"/>
          </a:xfrm>
          <a:prstGeom prst="rect">
            <a:avLst/>
          </a:prstGeom>
          <a:noFill/>
        </p:spPr>
        <p:txBody>
          <a:bodyPr wrap="none" rtlCol="0">
            <a:spAutoFit/>
          </a:bodyPr>
          <a:lstStyle/>
          <a:p>
            <a:r>
              <a:rPr lang="en-US" dirty="0">
                <a:solidFill>
                  <a:schemeClr val="accent3">
                    <a:lumMod val="50000"/>
                  </a:schemeClr>
                </a:solidFill>
              </a:rPr>
              <a:t>N-P-K</a:t>
            </a:r>
          </a:p>
        </p:txBody>
      </p:sp>
      <p:sp>
        <p:nvSpPr>
          <p:cNvPr id="25" name="TextBox 24">
            <a:extLst>
              <a:ext uri="{FF2B5EF4-FFF2-40B4-BE49-F238E27FC236}">
                <a16:creationId xmlns:a16="http://schemas.microsoft.com/office/drawing/2014/main" id="{F8049B11-D962-4183-9FB0-E51C0C401576}"/>
              </a:ext>
            </a:extLst>
          </p:cNvPr>
          <p:cNvSpPr txBox="1"/>
          <p:nvPr/>
        </p:nvSpPr>
        <p:spPr>
          <a:xfrm>
            <a:off x="7566315" y="4755420"/>
            <a:ext cx="726481" cy="369332"/>
          </a:xfrm>
          <a:prstGeom prst="rect">
            <a:avLst/>
          </a:prstGeom>
          <a:noFill/>
        </p:spPr>
        <p:txBody>
          <a:bodyPr wrap="none" rtlCol="0">
            <a:spAutoFit/>
          </a:bodyPr>
          <a:lstStyle/>
          <a:p>
            <a:r>
              <a:rPr lang="en-US" dirty="0">
                <a:solidFill>
                  <a:schemeClr val="accent3">
                    <a:lumMod val="50000"/>
                  </a:schemeClr>
                </a:solidFill>
              </a:rPr>
              <a:t>N-P-K</a:t>
            </a:r>
          </a:p>
        </p:txBody>
      </p:sp>
      <p:sp>
        <p:nvSpPr>
          <p:cNvPr id="26" name="TextBox 25">
            <a:extLst>
              <a:ext uri="{FF2B5EF4-FFF2-40B4-BE49-F238E27FC236}">
                <a16:creationId xmlns:a16="http://schemas.microsoft.com/office/drawing/2014/main" id="{42AA4F84-FB38-4BA9-A68F-825F4ADDB621}"/>
              </a:ext>
            </a:extLst>
          </p:cNvPr>
          <p:cNvSpPr txBox="1"/>
          <p:nvPr/>
        </p:nvSpPr>
        <p:spPr>
          <a:xfrm>
            <a:off x="3026715" y="5128500"/>
            <a:ext cx="726481" cy="369332"/>
          </a:xfrm>
          <a:prstGeom prst="rect">
            <a:avLst/>
          </a:prstGeom>
          <a:noFill/>
        </p:spPr>
        <p:txBody>
          <a:bodyPr wrap="none" rtlCol="0">
            <a:spAutoFit/>
          </a:bodyPr>
          <a:lstStyle/>
          <a:p>
            <a:r>
              <a:rPr lang="en-US" dirty="0">
                <a:solidFill>
                  <a:schemeClr val="accent3">
                    <a:lumMod val="50000"/>
                  </a:schemeClr>
                </a:solidFill>
              </a:rPr>
              <a:t>N-P-K</a:t>
            </a:r>
          </a:p>
        </p:txBody>
      </p:sp>
      <p:sp>
        <p:nvSpPr>
          <p:cNvPr id="27" name="TextBox 26">
            <a:extLst>
              <a:ext uri="{FF2B5EF4-FFF2-40B4-BE49-F238E27FC236}">
                <a16:creationId xmlns:a16="http://schemas.microsoft.com/office/drawing/2014/main" id="{EF20F38F-AE47-4778-B5A7-E4B4CF64E64A}"/>
              </a:ext>
            </a:extLst>
          </p:cNvPr>
          <p:cNvSpPr txBox="1"/>
          <p:nvPr/>
        </p:nvSpPr>
        <p:spPr>
          <a:xfrm>
            <a:off x="8472691" y="5120641"/>
            <a:ext cx="726481" cy="369332"/>
          </a:xfrm>
          <a:prstGeom prst="rect">
            <a:avLst/>
          </a:prstGeom>
          <a:noFill/>
        </p:spPr>
        <p:txBody>
          <a:bodyPr wrap="none" rtlCol="0">
            <a:spAutoFit/>
          </a:bodyPr>
          <a:lstStyle/>
          <a:p>
            <a:r>
              <a:rPr lang="en-US" dirty="0">
                <a:solidFill>
                  <a:schemeClr val="accent3">
                    <a:lumMod val="50000"/>
                  </a:schemeClr>
                </a:solidFill>
              </a:rPr>
              <a:t>N-P-K</a:t>
            </a:r>
          </a:p>
        </p:txBody>
      </p:sp>
      <p:sp>
        <p:nvSpPr>
          <p:cNvPr id="28" name="TextBox 27">
            <a:extLst>
              <a:ext uri="{FF2B5EF4-FFF2-40B4-BE49-F238E27FC236}">
                <a16:creationId xmlns:a16="http://schemas.microsoft.com/office/drawing/2014/main" id="{DE9ADB0C-CD1B-44AF-AD35-7D445DBD3B2B}"/>
              </a:ext>
            </a:extLst>
          </p:cNvPr>
          <p:cNvSpPr txBox="1"/>
          <p:nvPr/>
        </p:nvSpPr>
        <p:spPr>
          <a:xfrm>
            <a:off x="2776646" y="3231656"/>
            <a:ext cx="1226618" cy="369332"/>
          </a:xfrm>
          <a:prstGeom prst="rect">
            <a:avLst/>
          </a:prstGeom>
          <a:noFill/>
        </p:spPr>
        <p:txBody>
          <a:bodyPr wrap="none" rtlCol="0">
            <a:spAutoFit/>
          </a:bodyPr>
          <a:lstStyle/>
          <a:p>
            <a:r>
              <a:rPr lang="en-US" dirty="0">
                <a:solidFill>
                  <a:schemeClr val="accent5">
                    <a:lumMod val="60000"/>
                    <a:lumOff val="40000"/>
                  </a:schemeClr>
                </a:solidFill>
              </a:rPr>
              <a:t>insecticide</a:t>
            </a:r>
          </a:p>
        </p:txBody>
      </p:sp>
      <p:sp>
        <p:nvSpPr>
          <p:cNvPr id="29" name="TextBox 28">
            <a:extLst>
              <a:ext uri="{FF2B5EF4-FFF2-40B4-BE49-F238E27FC236}">
                <a16:creationId xmlns:a16="http://schemas.microsoft.com/office/drawing/2014/main" id="{224D00E0-79DA-4D22-8B07-E939FE8AB34D}"/>
              </a:ext>
            </a:extLst>
          </p:cNvPr>
          <p:cNvSpPr txBox="1"/>
          <p:nvPr/>
        </p:nvSpPr>
        <p:spPr>
          <a:xfrm>
            <a:off x="4785656" y="2710265"/>
            <a:ext cx="1226618" cy="369332"/>
          </a:xfrm>
          <a:prstGeom prst="rect">
            <a:avLst/>
          </a:prstGeom>
          <a:noFill/>
        </p:spPr>
        <p:txBody>
          <a:bodyPr wrap="none" rtlCol="0">
            <a:spAutoFit/>
          </a:bodyPr>
          <a:lstStyle/>
          <a:p>
            <a:r>
              <a:rPr lang="en-US" dirty="0">
                <a:solidFill>
                  <a:schemeClr val="accent5">
                    <a:lumMod val="60000"/>
                    <a:lumOff val="40000"/>
                  </a:schemeClr>
                </a:solidFill>
              </a:rPr>
              <a:t>insecticide</a:t>
            </a:r>
          </a:p>
        </p:txBody>
      </p:sp>
      <p:sp>
        <p:nvSpPr>
          <p:cNvPr id="30" name="TextBox 29">
            <a:extLst>
              <a:ext uri="{FF2B5EF4-FFF2-40B4-BE49-F238E27FC236}">
                <a16:creationId xmlns:a16="http://schemas.microsoft.com/office/drawing/2014/main" id="{1884ED50-A410-4C6A-9AFC-25155B6492EA}"/>
              </a:ext>
            </a:extLst>
          </p:cNvPr>
          <p:cNvSpPr txBox="1"/>
          <p:nvPr/>
        </p:nvSpPr>
        <p:spPr>
          <a:xfrm>
            <a:off x="6409870" y="2688281"/>
            <a:ext cx="1226618" cy="369332"/>
          </a:xfrm>
          <a:prstGeom prst="rect">
            <a:avLst/>
          </a:prstGeom>
          <a:noFill/>
        </p:spPr>
        <p:txBody>
          <a:bodyPr wrap="none" rtlCol="0">
            <a:spAutoFit/>
          </a:bodyPr>
          <a:lstStyle/>
          <a:p>
            <a:r>
              <a:rPr lang="en-US" dirty="0">
                <a:solidFill>
                  <a:schemeClr val="accent5">
                    <a:lumMod val="60000"/>
                    <a:lumOff val="40000"/>
                  </a:schemeClr>
                </a:solidFill>
              </a:rPr>
              <a:t>insecticide</a:t>
            </a:r>
          </a:p>
        </p:txBody>
      </p:sp>
      <p:sp>
        <p:nvSpPr>
          <p:cNvPr id="31" name="TextBox 30">
            <a:extLst>
              <a:ext uri="{FF2B5EF4-FFF2-40B4-BE49-F238E27FC236}">
                <a16:creationId xmlns:a16="http://schemas.microsoft.com/office/drawing/2014/main" id="{4C945694-4E7E-4E38-B6A5-B1E9B064B7E5}"/>
              </a:ext>
            </a:extLst>
          </p:cNvPr>
          <p:cNvSpPr txBox="1"/>
          <p:nvPr/>
        </p:nvSpPr>
        <p:spPr>
          <a:xfrm>
            <a:off x="8222622" y="3231656"/>
            <a:ext cx="1226618" cy="369332"/>
          </a:xfrm>
          <a:prstGeom prst="rect">
            <a:avLst/>
          </a:prstGeom>
          <a:noFill/>
        </p:spPr>
        <p:txBody>
          <a:bodyPr wrap="none" rtlCol="0">
            <a:spAutoFit/>
          </a:bodyPr>
          <a:lstStyle/>
          <a:p>
            <a:r>
              <a:rPr lang="en-US" dirty="0">
                <a:solidFill>
                  <a:schemeClr val="accent5">
                    <a:lumMod val="60000"/>
                    <a:lumOff val="40000"/>
                  </a:schemeClr>
                </a:solidFill>
              </a:rPr>
              <a:t>insecticide</a:t>
            </a:r>
          </a:p>
        </p:txBody>
      </p:sp>
      <p:sp>
        <p:nvSpPr>
          <p:cNvPr id="32" name="TextBox 31">
            <a:extLst>
              <a:ext uri="{FF2B5EF4-FFF2-40B4-BE49-F238E27FC236}">
                <a16:creationId xmlns:a16="http://schemas.microsoft.com/office/drawing/2014/main" id="{88119A80-A881-4B88-B23C-FAA2E6EE7F03}"/>
              </a:ext>
            </a:extLst>
          </p:cNvPr>
          <p:cNvSpPr txBox="1"/>
          <p:nvPr/>
        </p:nvSpPr>
        <p:spPr>
          <a:xfrm>
            <a:off x="3566042" y="4107066"/>
            <a:ext cx="1087157" cy="369332"/>
          </a:xfrm>
          <a:prstGeom prst="rect">
            <a:avLst/>
          </a:prstGeom>
          <a:noFill/>
        </p:spPr>
        <p:txBody>
          <a:bodyPr wrap="none" rtlCol="0">
            <a:spAutoFit/>
          </a:bodyPr>
          <a:lstStyle/>
          <a:p>
            <a:r>
              <a:rPr lang="en-US" dirty="0">
                <a:solidFill>
                  <a:schemeClr val="accent4">
                    <a:lumMod val="75000"/>
                  </a:schemeClr>
                </a:solidFill>
              </a:rPr>
              <a:t>herbicide</a:t>
            </a:r>
          </a:p>
        </p:txBody>
      </p:sp>
      <p:sp>
        <p:nvSpPr>
          <p:cNvPr id="33" name="TextBox 32">
            <a:extLst>
              <a:ext uri="{FF2B5EF4-FFF2-40B4-BE49-F238E27FC236}">
                <a16:creationId xmlns:a16="http://schemas.microsoft.com/office/drawing/2014/main" id="{2D87E5E3-E9D0-4393-9FAF-0EAB150CA890}"/>
              </a:ext>
            </a:extLst>
          </p:cNvPr>
          <p:cNvSpPr txBox="1"/>
          <p:nvPr/>
        </p:nvSpPr>
        <p:spPr>
          <a:xfrm>
            <a:off x="7929555" y="4107066"/>
            <a:ext cx="1087157" cy="369332"/>
          </a:xfrm>
          <a:prstGeom prst="rect">
            <a:avLst/>
          </a:prstGeom>
          <a:noFill/>
        </p:spPr>
        <p:txBody>
          <a:bodyPr wrap="none" rtlCol="0">
            <a:spAutoFit/>
          </a:bodyPr>
          <a:lstStyle/>
          <a:p>
            <a:r>
              <a:rPr lang="en-US" dirty="0">
                <a:solidFill>
                  <a:schemeClr val="accent4">
                    <a:lumMod val="75000"/>
                  </a:schemeClr>
                </a:solidFill>
              </a:rPr>
              <a:t>herbicide</a:t>
            </a:r>
          </a:p>
        </p:txBody>
      </p:sp>
      <p:sp>
        <p:nvSpPr>
          <p:cNvPr id="36" name="Rectangle 35">
            <a:extLst>
              <a:ext uri="{FF2B5EF4-FFF2-40B4-BE49-F238E27FC236}">
                <a16:creationId xmlns:a16="http://schemas.microsoft.com/office/drawing/2014/main" id="{73E85EA7-17A8-4A5E-8725-AD97A4B1A8E1}"/>
              </a:ext>
            </a:extLst>
          </p:cNvPr>
          <p:cNvSpPr/>
          <p:nvPr/>
        </p:nvSpPr>
        <p:spPr>
          <a:xfrm>
            <a:off x="2471786" y="2437164"/>
            <a:ext cx="7290033" cy="3380764"/>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E27D2DD-793E-435C-88B5-9E89939F0853}"/>
              </a:ext>
            </a:extLst>
          </p:cNvPr>
          <p:cNvSpPr txBox="1"/>
          <p:nvPr/>
        </p:nvSpPr>
        <p:spPr>
          <a:xfrm>
            <a:off x="4886781" y="2004603"/>
            <a:ext cx="2620461" cy="369332"/>
          </a:xfrm>
          <a:prstGeom prst="rect">
            <a:avLst/>
          </a:prstGeom>
          <a:noFill/>
        </p:spPr>
        <p:txBody>
          <a:bodyPr wrap="none" rtlCol="0">
            <a:spAutoFit/>
          </a:bodyPr>
          <a:lstStyle/>
          <a:p>
            <a:r>
              <a:rPr lang="en-US" dirty="0">
                <a:solidFill>
                  <a:schemeClr val="accent3"/>
                </a:solidFill>
              </a:rPr>
              <a:t>“high-intensity” paradigm</a:t>
            </a:r>
          </a:p>
        </p:txBody>
      </p:sp>
      <p:sp>
        <p:nvSpPr>
          <p:cNvPr id="38" name="TextBox 37">
            <a:extLst>
              <a:ext uri="{FF2B5EF4-FFF2-40B4-BE49-F238E27FC236}">
                <a16:creationId xmlns:a16="http://schemas.microsoft.com/office/drawing/2014/main" id="{EE7B5906-B0D2-405B-8761-01337FDE6F55}"/>
              </a:ext>
            </a:extLst>
          </p:cNvPr>
          <p:cNvSpPr txBox="1"/>
          <p:nvPr/>
        </p:nvSpPr>
        <p:spPr>
          <a:xfrm>
            <a:off x="2867215" y="2580870"/>
            <a:ext cx="1045479" cy="369332"/>
          </a:xfrm>
          <a:prstGeom prst="rect">
            <a:avLst/>
          </a:prstGeom>
          <a:noFill/>
        </p:spPr>
        <p:txBody>
          <a:bodyPr wrap="none" rtlCol="0">
            <a:spAutoFit/>
          </a:bodyPr>
          <a:lstStyle/>
          <a:p>
            <a:r>
              <a:rPr lang="en-US" dirty="0">
                <a:solidFill>
                  <a:schemeClr val="accent1">
                    <a:lumMod val="75000"/>
                  </a:schemeClr>
                </a:solidFill>
              </a:rPr>
              <a:t>irrigation</a:t>
            </a:r>
          </a:p>
        </p:txBody>
      </p:sp>
      <p:sp>
        <p:nvSpPr>
          <p:cNvPr id="39" name="TextBox 38">
            <a:extLst>
              <a:ext uri="{FF2B5EF4-FFF2-40B4-BE49-F238E27FC236}">
                <a16:creationId xmlns:a16="http://schemas.microsoft.com/office/drawing/2014/main" id="{6206AEB2-67A7-4A35-9D97-750B81920343}"/>
              </a:ext>
            </a:extLst>
          </p:cNvPr>
          <p:cNvSpPr txBox="1"/>
          <p:nvPr/>
        </p:nvSpPr>
        <p:spPr>
          <a:xfrm>
            <a:off x="4986647" y="4082147"/>
            <a:ext cx="1045479" cy="369332"/>
          </a:xfrm>
          <a:prstGeom prst="rect">
            <a:avLst/>
          </a:prstGeom>
          <a:noFill/>
        </p:spPr>
        <p:txBody>
          <a:bodyPr wrap="none" rtlCol="0">
            <a:spAutoFit/>
          </a:bodyPr>
          <a:lstStyle/>
          <a:p>
            <a:r>
              <a:rPr lang="en-US" dirty="0">
                <a:solidFill>
                  <a:schemeClr val="accent1">
                    <a:lumMod val="75000"/>
                  </a:schemeClr>
                </a:solidFill>
              </a:rPr>
              <a:t>irrigation</a:t>
            </a:r>
          </a:p>
        </p:txBody>
      </p:sp>
      <p:sp>
        <p:nvSpPr>
          <p:cNvPr id="40" name="TextBox 39">
            <a:extLst>
              <a:ext uri="{FF2B5EF4-FFF2-40B4-BE49-F238E27FC236}">
                <a16:creationId xmlns:a16="http://schemas.microsoft.com/office/drawing/2014/main" id="{C55C3680-2221-4E05-9773-F161C1C5C799}"/>
              </a:ext>
            </a:extLst>
          </p:cNvPr>
          <p:cNvSpPr txBox="1"/>
          <p:nvPr/>
        </p:nvSpPr>
        <p:spPr>
          <a:xfrm>
            <a:off x="8249504" y="2576542"/>
            <a:ext cx="1045479" cy="369332"/>
          </a:xfrm>
          <a:prstGeom prst="rect">
            <a:avLst/>
          </a:prstGeom>
          <a:noFill/>
        </p:spPr>
        <p:txBody>
          <a:bodyPr wrap="none" rtlCol="0">
            <a:spAutoFit/>
          </a:bodyPr>
          <a:lstStyle/>
          <a:p>
            <a:r>
              <a:rPr lang="en-US" dirty="0">
                <a:solidFill>
                  <a:schemeClr val="accent1">
                    <a:lumMod val="75000"/>
                  </a:schemeClr>
                </a:solidFill>
              </a:rPr>
              <a:t>irrigation</a:t>
            </a:r>
          </a:p>
        </p:txBody>
      </p:sp>
      <p:sp>
        <p:nvSpPr>
          <p:cNvPr id="41" name="TextBox 40">
            <a:extLst>
              <a:ext uri="{FF2B5EF4-FFF2-40B4-BE49-F238E27FC236}">
                <a16:creationId xmlns:a16="http://schemas.microsoft.com/office/drawing/2014/main" id="{313415F1-746D-460A-BE93-3046B49C769C}"/>
              </a:ext>
            </a:extLst>
          </p:cNvPr>
          <p:cNvSpPr txBox="1"/>
          <p:nvPr/>
        </p:nvSpPr>
        <p:spPr>
          <a:xfrm>
            <a:off x="6138969" y="4075024"/>
            <a:ext cx="1045479" cy="369332"/>
          </a:xfrm>
          <a:prstGeom prst="rect">
            <a:avLst/>
          </a:prstGeom>
          <a:noFill/>
        </p:spPr>
        <p:txBody>
          <a:bodyPr wrap="none" rtlCol="0">
            <a:spAutoFit/>
          </a:bodyPr>
          <a:lstStyle/>
          <a:p>
            <a:r>
              <a:rPr lang="en-US" dirty="0">
                <a:solidFill>
                  <a:schemeClr val="accent1">
                    <a:lumMod val="75000"/>
                  </a:schemeClr>
                </a:solidFill>
              </a:rPr>
              <a:t>irrigation</a:t>
            </a:r>
          </a:p>
        </p:txBody>
      </p:sp>
      <p:sp>
        <p:nvSpPr>
          <p:cNvPr id="42" name="TextBox 41">
            <a:extLst>
              <a:ext uri="{FF2B5EF4-FFF2-40B4-BE49-F238E27FC236}">
                <a16:creationId xmlns:a16="http://schemas.microsoft.com/office/drawing/2014/main" id="{F2EB72B0-73BE-45BD-8CC8-6F0D222A84AD}"/>
              </a:ext>
            </a:extLst>
          </p:cNvPr>
          <p:cNvSpPr txBox="1"/>
          <p:nvPr/>
        </p:nvSpPr>
        <p:spPr>
          <a:xfrm>
            <a:off x="3831748" y="5868321"/>
            <a:ext cx="4730526" cy="369332"/>
          </a:xfrm>
          <a:prstGeom prst="rect">
            <a:avLst/>
          </a:prstGeom>
          <a:noFill/>
        </p:spPr>
        <p:txBody>
          <a:bodyPr wrap="none" rtlCol="0">
            <a:spAutoFit/>
          </a:bodyPr>
          <a:lstStyle/>
          <a:p>
            <a:r>
              <a:rPr lang="en-US" dirty="0">
                <a:solidFill>
                  <a:schemeClr val="accent3"/>
                </a:solidFill>
              </a:rPr>
              <a:t>resulted in consistent 20</a:t>
            </a:r>
            <a:r>
              <a:rPr lang="en-US" baseline="30000" dirty="0">
                <a:solidFill>
                  <a:schemeClr val="accent3"/>
                </a:solidFill>
              </a:rPr>
              <a:t>th</a:t>
            </a:r>
            <a:r>
              <a:rPr lang="en-US" dirty="0">
                <a:solidFill>
                  <a:schemeClr val="accent3"/>
                </a:solidFill>
              </a:rPr>
              <a:t> century yield growth</a:t>
            </a:r>
          </a:p>
        </p:txBody>
      </p:sp>
      <p:pic>
        <p:nvPicPr>
          <p:cNvPr id="44" name="Graphic 43" descr="Agriculture">
            <a:extLst>
              <a:ext uri="{FF2B5EF4-FFF2-40B4-BE49-F238E27FC236}">
                <a16:creationId xmlns:a16="http://schemas.microsoft.com/office/drawing/2014/main" id="{9D906B82-A5A6-4580-BA5F-8472EBDC9BD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68356" y="2576542"/>
            <a:ext cx="741588" cy="741588"/>
          </a:xfrm>
          <a:prstGeom prst="rect">
            <a:avLst/>
          </a:prstGeom>
        </p:spPr>
      </p:pic>
      <p:pic>
        <p:nvPicPr>
          <p:cNvPr id="45" name="Graphic 44" descr="No sign">
            <a:extLst>
              <a:ext uri="{FF2B5EF4-FFF2-40B4-BE49-F238E27FC236}">
                <a16:creationId xmlns:a16="http://schemas.microsoft.com/office/drawing/2014/main" id="{B90803E3-03D1-4422-A04F-1E895343737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515068" y="2994137"/>
            <a:ext cx="457200" cy="457200"/>
          </a:xfrm>
          <a:prstGeom prst="rect">
            <a:avLst/>
          </a:prstGeom>
        </p:spPr>
      </p:pic>
      <p:sp>
        <p:nvSpPr>
          <p:cNvPr id="46" name="TextBox 45">
            <a:extLst>
              <a:ext uri="{FF2B5EF4-FFF2-40B4-BE49-F238E27FC236}">
                <a16:creationId xmlns:a16="http://schemas.microsoft.com/office/drawing/2014/main" id="{FADAAC24-F5DF-455E-877A-330AC15845A5}"/>
              </a:ext>
            </a:extLst>
          </p:cNvPr>
          <p:cNvSpPr txBox="1"/>
          <p:nvPr/>
        </p:nvSpPr>
        <p:spPr>
          <a:xfrm>
            <a:off x="10174426" y="2222972"/>
            <a:ext cx="1729448" cy="369332"/>
          </a:xfrm>
          <a:prstGeom prst="rect">
            <a:avLst/>
          </a:prstGeom>
          <a:noFill/>
        </p:spPr>
        <p:txBody>
          <a:bodyPr wrap="none" rtlCol="0">
            <a:spAutoFit/>
          </a:bodyPr>
          <a:lstStyle/>
          <a:p>
            <a:r>
              <a:rPr lang="en-US" dirty="0">
                <a:solidFill>
                  <a:srgbClr val="C00000"/>
                </a:solidFill>
              </a:rPr>
              <a:t>biodiversity loss</a:t>
            </a:r>
          </a:p>
        </p:txBody>
      </p:sp>
      <p:pic>
        <p:nvPicPr>
          <p:cNvPr id="48" name="Graphic 47" descr="Waterfall scene">
            <a:extLst>
              <a:ext uri="{FF2B5EF4-FFF2-40B4-BE49-F238E27FC236}">
                <a16:creationId xmlns:a16="http://schemas.microsoft.com/office/drawing/2014/main" id="{84760193-C3CD-4C99-A6CD-77CB7DD0BD1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81950" y="3853170"/>
            <a:ext cx="914400" cy="914400"/>
          </a:xfrm>
          <a:prstGeom prst="rect">
            <a:avLst/>
          </a:prstGeom>
        </p:spPr>
      </p:pic>
      <p:sp>
        <p:nvSpPr>
          <p:cNvPr id="49" name="TextBox 48">
            <a:extLst>
              <a:ext uri="{FF2B5EF4-FFF2-40B4-BE49-F238E27FC236}">
                <a16:creationId xmlns:a16="http://schemas.microsoft.com/office/drawing/2014/main" id="{BB6A1F9A-32FD-4FEF-A549-F501087CDA08}"/>
              </a:ext>
            </a:extLst>
          </p:cNvPr>
          <p:cNvSpPr txBox="1"/>
          <p:nvPr/>
        </p:nvSpPr>
        <p:spPr>
          <a:xfrm>
            <a:off x="10246305" y="3483838"/>
            <a:ext cx="1585690" cy="369332"/>
          </a:xfrm>
          <a:prstGeom prst="rect">
            <a:avLst/>
          </a:prstGeom>
          <a:noFill/>
        </p:spPr>
        <p:txBody>
          <a:bodyPr wrap="none" rtlCol="0">
            <a:spAutoFit/>
          </a:bodyPr>
          <a:lstStyle/>
          <a:p>
            <a:r>
              <a:rPr lang="en-US" dirty="0">
                <a:solidFill>
                  <a:srgbClr val="C00000"/>
                </a:solidFill>
              </a:rPr>
              <a:t>contamination</a:t>
            </a:r>
          </a:p>
        </p:txBody>
      </p:sp>
      <p:pic>
        <p:nvPicPr>
          <p:cNvPr id="50" name="Graphic 49" descr="No sign">
            <a:extLst>
              <a:ext uri="{FF2B5EF4-FFF2-40B4-BE49-F238E27FC236}">
                <a16:creationId xmlns:a16="http://schemas.microsoft.com/office/drawing/2014/main" id="{BBB8F30D-6128-484B-A2F8-01F57F31539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515068" y="4370664"/>
            <a:ext cx="457200" cy="457200"/>
          </a:xfrm>
          <a:prstGeom prst="rect">
            <a:avLst/>
          </a:prstGeom>
        </p:spPr>
      </p:pic>
      <p:pic>
        <p:nvPicPr>
          <p:cNvPr id="52" name="Graphic 51" descr="Partial sun">
            <a:extLst>
              <a:ext uri="{FF2B5EF4-FFF2-40B4-BE49-F238E27FC236}">
                <a16:creationId xmlns:a16="http://schemas.microsoft.com/office/drawing/2014/main" id="{EE3C2D7C-193F-4D27-A760-D063C71CFE7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668356" y="5219952"/>
            <a:ext cx="827689" cy="827689"/>
          </a:xfrm>
          <a:prstGeom prst="rect">
            <a:avLst/>
          </a:prstGeom>
        </p:spPr>
      </p:pic>
      <p:sp>
        <p:nvSpPr>
          <p:cNvPr id="53" name="TextBox 52">
            <a:extLst>
              <a:ext uri="{FF2B5EF4-FFF2-40B4-BE49-F238E27FC236}">
                <a16:creationId xmlns:a16="http://schemas.microsoft.com/office/drawing/2014/main" id="{1F6E505D-E7D0-4388-A430-18BEC2367CDB}"/>
              </a:ext>
            </a:extLst>
          </p:cNvPr>
          <p:cNvSpPr txBox="1"/>
          <p:nvPr/>
        </p:nvSpPr>
        <p:spPr>
          <a:xfrm>
            <a:off x="10213214" y="4910914"/>
            <a:ext cx="1665071" cy="369332"/>
          </a:xfrm>
          <a:prstGeom prst="rect">
            <a:avLst/>
          </a:prstGeom>
          <a:noFill/>
        </p:spPr>
        <p:txBody>
          <a:bodyPr wrap="none" rtlCol="0">
            <a:spAutoFit/>
          </a:bodyPr>
          <a:lstStyle/>
          <a:p>
            <a:r>
              <a:rPr lang="en-US" dirty="0">
                <a:solidFill>
                  <a:srgbClr val="C00000"/>
                </a:solidFill>
              </a:rPr>
              <a:t>climate change</a:t>
            </a:r>
          </a:p>
        </p:txBody>
      </p:sp>
      <p:pic>
        <p:nvPicPr>
          <p:cNvPr id="54" name="Graphic 53" descr="No sign">
            <a:extLst>
              <a:ext uri="{FF2B5EF4-FFF2-40B4-BE49-F238E27FC236}">
                <a16:creationId xmlns:a16="http://schemas.microsoft.com/office/drawing/2014/main" id="{55F62213-57DE-41F5-B35C-44F51294F3F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515068" y="5714580"/>
            <a:ext cx="457200" cy="457200"/>
          </a:xfrm>
          <a:prstGeom prst="rect">
            <a:avLst/>
          </a:prstGeom>
        </p:spPr>
      </p:pic>
      <p:pic>
        <p:nvPicPr>
          <p:cNvPr id="56" name="Graphic 55" descr="Bee">
            <a:extLst>
              <a:ext uri="{FF2B5EF4-FFF2-40B4-BE49-F238E27FC236}">
                <a16:creationId xmlns:a16="http://schemas.microsoft.com/office/drawing/2014/main" id="{ABCB0E0E-4147-4999-A3FE-D9554604BFE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29619" y="2567420"/>
            <a:ext cx="914400" cy="914400"/>
          </a:xfrm>
          <a:prstGeom prst="rect">
            <a:avLst/>
          </a:prstGeom>
        </p:spPr>
      </p:pic>
      <p:sp>
        <p:nvSpPr>
          <p:cNvPr id="57" name="TextBox 56">
            <a:extLst>
              <a:ext uri="{FF2B5EF4-FFF2-40B4-BE49-F238E27FC236}">
                <a16:creationId xmlns:a16="http://schemas.microsoft.com/office/drawing/2014/main" id="{EFF4ED83-19E5-4CC1-A12D-18D0E1C0C281}"/>
              </a:ext>
            </a:extLst>
          </p:cNvPr>
          <p:cNvSpPr txBox="1"/>
          <p:nvPr/>
        </p:nvSpPr>
        <p:spPr>
          <a:xfrm>
            <a:off x="538775" y="2222972"/>
            <a:ext cx="1542153" cy="369332"/>
          </a:xfrm>
          <a:prstGeom prst="rect">
            <a:avLst/>
          </a:prstGeom>
          <a:noFill/>
        </p:spPr>
        <p:txBody>
          <a:bodyPr wrap="none" rtlCol="0">
            <a:spAutoFit/>
          </a:bodyPr>
          <a:lstStyle/>
          <a:p>
            <a:r>
              <a:rPr lang="en-US" dirty="0">
                <a:solidFill>
                  <a:srgbClr val="C00000"/>
                </a:solidFill>
              </a:rPr>
              <a:t>pollinator loss</a:t>
            </a:r>
          </a:p>
        </p:txBody>
      </p:sp>
      <p:pic>
        <p:nvPicPr>
          <p:cNvPr id="58" name="Graphic 57" descr="No sign">
            <a:extLst>
              <a:ext uri="{FF2B5EF4-FFF2-40B4-BE49-F238E27FC236}">
                <a16:creationId xmlns:a16="http://schemas.microsoft.com/office/drawing/2014/main" id="{2D981511-9DFE-40AB-AFE5-1B5E6604B85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4318" y="3021629"/>
            <a:ext cx="457200" cy="457200"/>
          </a:xfrm>
          <a:prstGeom prst="rect">
            <a:avLst/>
          </a:prstGeom>
        </p:spPr>
      </p:pic>
      <p:sp>
        <p:nvSpPr>
          <p:cNvPr id="59" name="TextBox 58">
            <a:extLst>
              <a:ext uri="{FF2B5EF4-FFF2-40B4-BE49-F238E27FC236}">
                <a16:creationId xmlns:a16="http://schemas.microsoft.com/office/drawing/2014/main" id="{66E3EE3F-16B5-48E7-8149-8E8FA10AEBEA}"/>
              </a:ext>
            </a:extLst>
          </p:cNvPr>
          <p:cNvSpPr txBox="1"/>
          <p:nvPr/>
        </p:nvSpPr>
        <p:spPr>
          <a:xfrm>
            <a:off x="127438" y="3517487"/>
            <a:ext cx="2332690" cy="646331"/>
          </a:xfrm>
          <a:prstGeom prst="rect">
            <a:avLst/>
          </a:prstGeom>
          <a:noFill/>
        </p:spPr>
        <p:txBody>
          <a:bodyPr wrap="none" rtlCol="0">
            <a:spAutoFit/>
          </a:bodyPr>
          <a:lstStyle/>
          <a:p>
            <a:pPr algn="ctr"/>
            <a:r>
              <a:rPr lang="en-US" dirty="0">
                <a:solidFill>
                  <a:srgbClr val="C00000"/>
                </a:solidFill>
              </a:rPr>
              <a:t>soil chemical &amp; </a:t>
            </a:r>
          </a:p>
          <a:p>
            <a:pPr algn="ctr"/>
            <a:r>
              <a:rPr lang="en-US" dirty="0">
                <a:solidFill>
                  <a:srgbClr val="C00000"/>
                </a:solidFill>
              </a:rPr>
              <a:t>biological degradation</a:t>
            </a:r>
          </a:p>
        </p:txBody>
      </p:sp>
      <p:sp>
        <p:nvSpPr>
          <p:cNvPr id="60" name="Oval 59">
            <a:extLst>
              <a:ext uri="{FF2B5EF4-FFF2-40B4-BE49-F238E27FC236}">
                <a16:creationId xmlns:a16="http://schemas.microsoft.com/office/drawing/2014/main" id="{CFCDF407-FEFE-4C4B-94DE-7715119E844F}"/>
              </a:ext>
            </a:extLst>
          </p:cNvPr>
          <p:cNvSpPr/>
          <p:nvPr/>
        </p:nvSpPr>
        <p:spPr>
          <a:xfrm>
            <a:off x="1039370" y="4207253"/>
            <a:ext cx="93170" cy="82802"/>
          </a:xfrm>
          <a:prstGeom prst="ellips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8B339B7E-A089-47CC-811F-D81FE36EE1C5}"/>
              </a:ext>
            </a:extLst>
          </p:cNvPr>
          <p:cNvSpPr/>
          <p:nvPr/>
        </p:nvSpPr>
        <p:spPr>
          <a:xfrm>
            <a:off x="1059535" y="4396003"/>
            <a:ext cx="93170" cy="82802"/>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630B5BC5-79F7-4560-A511-EEE1EFB784DA}"/>
              </a:ext>
            </a:extLst>
          </p:cNvPr>
          <p:cNvSpPr/>
          <p:nvPr/>
        </p:nvSpPr>
        <p:spPr>
          <a:xfrm>
            <a:off x="1228638" y="4208930"/>
            <a:ext cx="93170" cy="82802"/>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98514C2C-81CD-4BF4-B8EB-C8EA461594AA}"/>
              </a:ext>
            </a:extLst>
          </p:cNvPr>
          <p:cNvSpPr/>
          <p:nvPr/>
        </p:nvSpPr>
        <p:spPr>
          <a:xfrm rot="174553">
            <a:off x="1134419" y="4356603"/>
            <a:ext cx="188438" cy="110974"/>
          </a:xfrm>
          <a:prstGeom prst="ellipse">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F3EC8A3E-85A1-4B14-9473-C10C0CEE96C5}"/>
              </a:ext>
            </a:extLst>
          </p:cNvPr>
          <p:cNvSpPr/>
          <p:nvPr/>
        </p:nvSpPr>
        <p:spPr>
          <a:xfrm>
            <a:off x="1218998" y="4291732"/>
            <a:ext cx="188438" cy="110974"/>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714B79C-501C-451A-99DF-A0DA997006BB}"/>
              </a:ext>
            </a:extLst>
          </p:cNvPr>
          <p:cNvSpPr/>
          <p:nvPr/>
        </p:nvSpPr>
        <p:spPr>
          <a:xfrm rot="685262">
            <a:off x="1271033" y="4388868"/>
            <a:ext cx="188438" cy="110974"/>
          </a:xfrm>
          <a:prstGeom prst="ellips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E11837F9-793A-445A-B3E1-18F8F3489B08}"/>
              </a:ext>
            </a:extLst>
          </p:cNvPr>
          <p:cNvSpPr/>
          <p:nvPr/>
        </p:nvSpPr>
        <p:spPr>
          <a:xfrm rot="21044025">
            <a:off x="1059054" y="4266813"/>
            <a:ext cx="188438" cy="110974"/>
          </a:xfrm>
          <a:prstGeom prst="ellips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Graphic 66" descr="No sign">
            <a:extLst>
              <a:ext uri="{FF2B5EF4-FFF2-40B4-BE49-F238E27FC236}">
                <a16:creationId xmlns:a16="http://schemas.microsoft.com/office/drawing/2014/main" id="{23A50577-8443-4A32-AE7E-5E2370BAA42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18525" y="4290055"/>
            <a:ext cx="457200" cy="457200"/>
          </a:xfrm>
          <a:prstGeom prst="rect">
            <a:avLst/>
          </a:prstGeom>
        </p:spPr>
      </p:pic>
      <p:sp>
        <p:nvSpPr>
          <p:cNvPr id="68" name="TextBox 67">
            <a:extLst>
              <a:ext uri="{FF2B5EF4-FFF2-40B4-BE49-F238E27FC236}">
                <a16:creationId xmlns:a16="http://schemas.microsoft.com/office/drawing/2014/main" id="{E0520CCE-2F11-4B02-AFDE-809DCC8F8952}"/>
              </a:ext>
            </a:extLst>
          </p:cNvPr>
          <p:cNvSpPr txBox="1"/>
          <p:nvPr/>
        </p:nvSpPr>
        <p:spPr>
          <a:xfrm>
            <a:off x="117421" y="4772414"/>
            <a:ext cx="2473522" cy="646331"/>
          </a:xfrm>
          <a:prstGeom prst="rect">
            <a:avLst/>
          </a:prstGeom>
          <a:noFill/>
        </p:spPr>
        <p:txBody>
          <a:bodyPr wrap="square" rtlCol="0">
            <a:spAutoFit/>
          </a:bodyPr>
          <a:lstStyle/>
          <a:p>
            <a:pPr algn="ctr"/>
            <a:r>
              <a:rPr lang="en-US" dirty="0">
                <a:solidFill>
                  <a:srgbClr val="C00000"/>
                </a:solidFill>
              </a:rPr>
              <a:t>Decreased livelihood stability for farmers</a:t>
            </a:r>
          </a:p>
        </p:txBody>
      </p:sp>
      <p:sp>
        <p:nvSpPr>
          <p:cNvPr id="74" name="Rectangle 73">
            <a:extLst>
              <a:ext uri="{FF2B5EF4-FFF2-40B4-BE49-F238E27FC236}">
                <a16:creationId xmlns:a16="http://schemas.microsoft.com/office/drawing/2014/main" id="{2C46B24B-C3A7-4D61-BE61-6C61063D8E4B}"/>
              </a:ext>
            </a:extLst>
          </p:cNvPr>
          <p:cNvSpPr/>
          <p:nvPr/>
        </p:nvSpPr>
        <p:spPr>
          <a:xfrm>
            <a:off x="191266" y="2222971"/>
            <a:ext cx="2196852" cy="401468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3255DC29-6AAB-4F5D-8B9A-B98A68DDEF3F}"/>
              </a:ext>
            </a:extLst>
          </p:cNvPr>
          <p:cNvSpPr/>
          <p:nvPr/>
        </p:nvSpPr>
        <p:spPr>
          <a:xfrm>
            <a:off x="9864936" y="2222971"/>
            <a:ext cx="2196852" cy="401468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extBox 76">
            <a:extLst>
              <a:ext uri="{FF2B5EF4-FFF2-40B4-BE49-F238E27FC236}">
                <a16:creationId xmlns:a16="http://schemas.microsoft.com/office/drawing/2014/main" id="{10A43438-7E95-4877-B309-7A3AAC5D5672}"/>
              </a:ext>
            </a:extLst>
          </p:cNvPr>
          <p:cNvSpPr txBox="1"/>
          <p:nvPr/>
        </p:nvSpPr>
        <p:spPr>
          <a:xfrm>
            <a:off x="627580" y="1863597"/>
            <a:ext cx="1364541" cy="369332"/>
          </a:xfrm>
          <a:prstGeom prst="rect">
            <a:avLst/>
          </a:prstGeom>
          <a:noFill/>
        </p:spPr>
        <p:txBody>
          <a:bodyPr wrap="none" rtlCol="0">
            <a:spAutoFit/>
          </a:bodyPr>
          <a:lstStyle/>
          <a:p>
            <a:r>
              <a:rPr lang="en-US" dirty="0">
                <a:solidFill>
                  <a:srgbClr val="C00000"/>
                </a:solidFill>
              </a:rPr>
              <a:t>externalities</a:t>
            </a:r>
          </a:p>
        </p:txBody>
      </p:sp>
      <p:sp>
        <p:nvSpPr>
          <p:cNvPr id="78" name="TextBox 77">
            <a:extLst>
              <a:ext uri="{FF2B5EF4-FFF2-40B4-BE49-F238E27FC236}">
                <a16:creationId xmlns:a16="http://schemas.microsoft.com/office/drawing/2014/main" id="{B26A1DE6-9886-40CC-9970-8AD9F9DBAF5A}"/>
              </a:ext>
            </a:extLst>
          </p:cNvPr>
          <p:cNvSpPr txBox="1"/>
          <p:nvPr/>
        </p:nvSpPr>
        <p:spPr>
          <a:xfrm>
            <a:off x="10292614" y="1863597"/>
            <a:ext cx="1364541" cy="369332"/>
          </a:xfrm>
          <a:prstGeom prst="rect">
            <a:avLst/>
          </a:prstGeom>
          <a:noFill/>
        </p:spPr>
        <p:txBody>
          <a:bodyPr wrap="none" rtlCol="0">
            <a:spAutoFit/>
          </a:bodyPr>
          <a:lstStyle/>
          <a:p>
            <a:r>
              <a:rPr lang="en-US" dirty="0">
                <a:solidFill>
                  <a:srgbClr val="C00000"/>
                </a:solidFill>
              </a:rPr>
              <a:t>externalities</a:t>
            </a:r>
          </a:p>
        </p:txBody>
      </p:sp>
      <p:pic>
        <p:nvPicPr>
          <p:cNvPr id="5" name="Graphic 4" descr="Farmer female with solid fill">
            <a:extLst>
              <a:ext uri="{FF2B5EF4-FFF2-40B4-BE49-F238E27FC236}">
                <a16:creationId xmlns:a16="http://schemas.microsoft.com/office/drawing/2014/main" id="{5832364E-1C51-4861-96B1-E6F69DE08DA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04711" y="5335832"/>
            <a:ext cx="914400" cy="914400"/>
          </a:xfrm>
          <a:prstGeom prst="rect">
            <a:avLst/>
          </a:prstGeom>
        </p:spPr>
      </p:pic>
      <p:pic>
        <p:nvPicPr>
          <p:cNvPr id="73" name="Graphic 72" descr="No sign">
            <a:extLst>
              <a:ext uri="{FF2B5EF4-FFF2-40B4-BE49-F238E27FC236}">
                <a16:creationId xmlns:a16="http://schemas.microsoft.com/office/drawing/2014/main" id="{AB6ED85B-A509-405D-9DA6-6800CD76547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4278" y="5714580"/>
            <a:ext cx="457200" cy="457200"/>
          </a:xfrm>
          <a:prstGeom prst="rect">
            <a:avLst/>
          </a:prstGeom>
        </p:spPr>
      </p:pic>
      <p:sp>
        <p:nvSpPr>
          <p:cNvPr id="6" name="Oval 5">
            <a:extLst>
              <a:ext uri="{FF2B5EF4-FFF2-40B4-BE49-F238E27FC236}">
                <a16:creationId xmlns:a16="http://schemas.microsoft.com/office/drawing/2014/main" id="{78F31468-DBE0-4387-8624-D267F254DE04}"/>
              </a:ext>
            </a:extLst>
          </p:cNvPr>
          <p:cNvSpPr/>
          <p:nvPr/>
        </p:nvSpPr>
        <p:spPr>
          <a:xfrm>
            <a:off x="141934" y="4444355"/>
            <a:ext cx="2404584" cy="1976008"/>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8233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7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7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44"/>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6"/>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56"/>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57"/>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58"/>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48"/>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49"/>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50"/>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59"/>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60"/>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61"/>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62"/>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63"/>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65"/>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67"/>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64"/>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66"/>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68"/>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73"/>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5"/>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53"/>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52"/>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54"/>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20" grpId="0" animBg="1"/>
      <p:bldP spid="21" grpId="0"/>
      <p:bldP spid="22" grpId="0"/>
      <p:bldP spid="23" grpId="0"/>
      <p:bldP spid="24" grpId="0"/>
      <p:bldP spid="25" grpId="0"/>
      <p:bldP spid="26" grpId="0"/>
      <p:bldP spid="27" grpId="0"/>
      <p:bldP spid="28" grpId="0"/>
      <p:bldP spid="29" grpId="0"/>
      <p:bldP spid="30" grpId="0"/>
      <p:bldP spid="31" grpId="0"/>
      <p:bldP spid="32" grpId="0"/>
      <p:bldP spid="33" grpId="0"/>
      <p:bldP spid="36" grpId="0" animBg="1"/>
      <p:bldP spid="37" grpId="0"/>
      <p:bldP spid="38" grpId="0"/>
      <p:bldP spid="39" grpId="0"/>
      <p:bldP spid="40" grpId="0"/>
      <p:bldP spid="41" grpId="0"/>
      <p:bldP spid="42" grpId="0"/>
      <p:bldP spid="46" grpId="0"/>
      <p:bldP spid="49" grpId="0"/>
      <p:bldP spid="53" grpId="0"/>
      <p:bldP spid="57" grpId="0"/>
      <p:bldP spid="59" grpId="0"/>
      <p:bldP spid="60" grpId="0" animBg="1"/>
      <p:bldP spid="61" grpId="0" animBg="1"/>
      <p:bldP spid="62" grpId="0" animBg="1"/>
      <p:bldP spid="63" grpId="0" animBg="1"/>
      <p:bldP spid="64" grpId="0" animBg="1"/>
      <p:bldP spid="65" grpId="0" animBg="1"/>
      <p:bldP spid="66" grpId="0" animBg="1"/>
      <p:bldP spid="68" grpId="0"/>
      <p:bldP spid="74" grpId="0" animBg="1"/>
      <p:bldP spid="75" grpId="0" animBg="1"/>
      <p:bldP spid="77" grpId="0"/>
      <p:bldP spid="78" grpId="0"/>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A7FFF-7702-45AF-BFEC-7DA64F356332}"/>
              </a:ext>
            </a:extLst>
          </p:cNvPr>
          <p:cNvSpPr>
            <a:spLocks noGrp="1"/>
          </p:cNvSpPr>
          <p:nvPr>
            <p:ph type="title"/>
          </p:nvPr>
        </p:nvSpPr>
        <p:spPr/>
        <p:txBody>
          <a:bodyPr/>
          <a:lstStyle/>
          <a:p>
            <a:r>
              <a:rPr lang="en-US" dirty="0"/>
              <a:t>How do I answer these questions?</a:t>
            </a:r>
          </a:p>
        </p:txBody>
      </p:sp>
      <p:sp>
        <p:nvSpPr>
          <p:cNvPr id="7" name="Content Placeholder 2">
            <a:extLst>
              <a:ext uri="{FF2B5EF4-FFF2-40B4-BE49-F238E27FC236}">
                <a16:creationId xmlns:a16="http://schemas.microsoft.com/office/drawing/2014/main" id="{5AD913FE-3F6D-4DD2-895E-6BF2DEBC1920}"/>
              </a:ext>
            </a:extLst>
          </p:cNvPr>
          <p:cNvSpPr txBox="1">
            <a:spLocks/>
          </p:cNvSpPr>
          <p:nvPr/>
        </p:nvSpPr>
        <p:spPr>
          <a:xfrm>
            <a:off x="1064624" y="2944178"/>
            <a:ext cx="7788732" cy="4352925"/>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pPr>
            <a:r>
              <a:rPr lang="en-US" dirty="0"/>
              <a:t>I take the “clean”/tidy datasets I build, and:</a:t>
            </a:r>
          </a:p>
          <a:p>
            <a:pPr marL="342900" indent="-342900">
              <a:spcBef>
                <a:spcPts val="600"/>
              </a:spcBef>
              <a:buFont typeface="+mj-lt"/>
              <a:buAutoNum type="arabicPeriod"/>
            </a:pPr>
            <a:r>
              <a:rPr lang="en-US" sz="1800" dirty="0">
                <a:latin typeface="Calibri Light" panose="020F0302020204030204" pitchFamily="34" charset="0"/>
                <a:cs typeface="Calibri Light" panose="020F0302020204030204" pitchFamily="34" charset="0"/>
              </a:rPr>
              <a:t>Explore the data through narrative approaches;</a:t>
            </a:r>
          </a:p>
          <a:p>
            <a:pPr marL="342900" indent="-342900">
              <a:spcBef>
                <a:spcPts val="600"/>
              </a:spcBef>
              <a:buFont typeface="+mj-lt"/>
              <a:buAutoNum type="arabicPeriod"/>
            </a:pPr>
            <a:r>
              <a:rPr lang="en-US" sz="1800" dirty="0">
                <a:latin typeface="Calibri Light" panose="020F0302020204030204" pitchFamily="34" charset="0"/>
                <a:cs typeface="Calibri Light" panose="020F0302020204030204" pitchFamily="34" charset="0"/>
              </a:rPr>
              <a:t>Create models (e.g., RF, LR, etc.);</a:t>
            </a:r>
          </a:p>
          <a:p>
            <a:pPr marL="342900" indent="-342900">
              <a:spcBef>
                <a:spcPts val="600"/>
              </a:spcBef>
              <a:buFont typeface="+mj-lt"/>
              <a:buAutoNum type="arabicPeriod"/>
            </a:pPr>
            <a:r>
              <a:rPr lang="en-US" sz="1800" dirty="0">
                <a:latin typeface="Calibri Light" panose="020F0302020204030204" pitchFamily="34" charset="0"/>
                <a:cs typeface="Calibri Light" panose="020F0302020204030204" pitchFamily="34" charset="0"/>
              </a:rPr>
              <a:t>Explore ensembles of models to see where they agree and disagree; </a:t>
            </a:r>
          </a:p>
          <a:p>
            <a:pPr marL="635508" lvl="1" indent="-342900">
              <a:spcBef>
                <a:spcPts val="600"/>
              </a:spcBef>
            </a:pPr>
            <a:r>
              <a:rPr lang="en-US" sz="1600" dirty="0">
                <a:latin typeface="Calibri Light" panose="020F0302020204030204" pitchFamily="34" charset="0"/>
                <a:cs typeface="Calibri Light" panose="020F0302020204030204" pitchFamily="34" charset="0"/>
              </a:rPr>
              <a:t>“all models are wrong, but some are useful”.</a:t>
            </a:r>
          </a:p>
        </p:txBody>
      </p:sp>
      <p:pic>
        <p:nvPicPr>
          <p:cNvPr id="4" name="Picture 3" descr="A close up of a plant&#10;&#10;Description automatically generated">
            <a:extLst>
              <a:ext uri="{FF2B5EF4-FFF2-40B4-BE49-F238E27FC236}">
                <a16:creationId xmlns:a16="http://schemas.microsoft.com/office/drawing/2014/main" id="{6125AAE5-56FC-4D0D-9721-D0B19A0A6893}"/>
              </a:ext>
            </a:extLst>
          </p:cNvPr>
          <p:cNvPicPr>
            <a:picLocks noChangeAspect="1"/>
          </p:cNvPicPr>
          <p:nvPr/>
        </p:nvPicPr>
        <p:blipFill rotWithShape="1">
          <a:blip r:embed="rId3">
            <a:extLst>
              <a:ext uri="{28A0092B-C50C-407E-A947-70E740481C1C}">
                <a14:useLocalDpi xmlns:a14="http://schemas.microsoft.com/office/drawing/2010/main" val="0"/>
              </a:ext>
            </a:extLst>
          </a:blip>
          <a:srcRect l="-216" t="216" r="-72" b="14557"/>
          <a:stretch/>
        </p:blipFill>
        <p:spPr>
          <a:xfrm>
            <a:off x="8294914" y="2038350"/>
            <a:ext cx="3782786" cy="4286250"/>
          </a:xfrm>
          <a:prstGeom prst="rect">
            <a:avLst/>
          </a:prstGeom>
        </p:spPr>
      </p:pic>
      <p:sp>
        <p:nvSpPr>
          <p:cNvPr id="8" name="TextBox 7">
            <a:extLst>
              <a:ext uri="{FF2B5EF4-FFF2-40B4-BE49-F238E27FC236}">
                <a16:creationId xmlns:a16="http://schemas.microsoft.com/office/drawing/2014/main" id="{FFDBA06C-86AD-4695-9701-1B35A37243D8}"/>
              </a:ext>
            </a:extLst>
          </p:cNvPr>
          <p:cNvSpPr txBox="1"/>
          <p:nvPr/>
        </p:nvSpPr>
        <p:spPr>
          <a:xfrm>
            <a:off x="10800785" y="6391275"/>
            <a:ext cx="1391215" cy="553998"/>
          </a:xfrm>
          <a:prstGeom prst="rect">
            <a:avLst/>
          </a:prstGeom>
          <a:noFill/>
        </p:spPr>
        <p:txBody>
          <a:bodyPr wrap="none" rtlCol="0">
            <a:spAutoFit/>
          </a:bodyPr>
          <a:lstStyle/>
          <a:p>
            <a:r>
              <a:rPr lang="en-US" sz="1200" dirty="0">
                <a:solidFill>
                  <a:schemeClr val="bg1"/>
                </a:solidFill>
                <a:effectLst/>
                <a:latin typeface="Calibri Light" panose="020F0302020204030204" pitchFamily="34" charset="0"/>
                <a:ea typeface="Calibri" panose="020F0502020204030204" pitchFamily="34" charset="0"/>
              </a:rPr>
              <a:t>Photo: Tina Sullivan</a:t>
            </a:r>
            <a:endParaRPr lang="en-US" sz="1200" dirty="0">
              <a:solidFill>
                <a:schemeClr val="bg1"/>
              </a:solidFill>
            </a:endParaRPr>
          </a:p>
          <a:p>
            <a:endParaRPr lang="en-US" dirty="0"/>
          </a:p>
        </p:txBody>
      </p:sp>
    </p:spTree>
    <p:extLst>
      <p:ext uri="{BB962C8B-B14F-4D97-AF65-F5344CB8AC3E}">
        <p14:creationId xmlns:p14="http://schemas.microsoft.com/office/powerpoint/2010/main" val="233822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A7FFF-7702-45AF-BFEC-7DA64F356332}"/>
              </a:ext>
            </a:extLst>
          </p:cNvPr>
          <p:cNvSpPr>
            <a:spLocks noGrp="1"/>
          </p:cNvSpPr>
          <p:nvPr>
            <p:ph type="title"/>
          </p:nvPr>
        </p:nvSpPr>
        <p:spPr/>
        <p:txBody>
          <a:bodyPr/>
          <a:lstStyle/>
          <a:p>
            <a:r>
              <a:rPr lang="en-US" dirty="0"/>
              <a:t>Interesting findings</a:t>
            </a:r>
          </a:p>
        </p:txBody>
      </p:sp>
      <p:sp>
        <p:nvSpPr>
          <p:cNvPr id="3" name="Content Placeholder 2">
            <a:extLst>
              <a:ext uri="{FF2B5EF4-FFF2-40B4-BE49-F238E27FC236}">
                <a16:creationId xmlns:a16="http://schemas.microsoft.com/office/drawing/2014/main" id="{8242EA7F-AD43-47AF-AD05-789A4FFB9654}"/>
              </a:ext>
            </a:extLst>
          </p:cNvPr>
          <p:cNvSpPr txBox="1">
            <a:spLocks/>
          </p:cNvSpPr>
          <p:nvPr/>
        </p:nvSpPr>
        <p:spPr>
          <a:xfrm>
            <a:off x="651779" y="2000251"/>
            <a:ext cx="6777721" cy="3971924"/>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pPr>
            <a:r>
              <a:rPr lang="en-US" sz="1800" dirty="0">
                <a:latin typeface="Calibri Light" panose="020F0302020204030204" pitchFamily="34" charset="0"/>
                <a:ea typeface="Calibri" panose="020F0502020204030204" pitchFamily="34" charset="0"/>
              </a:rPr>
              <a:t>1) Time &amp; space MATTER (this is a “duh” finding, but its consistent across all the research we are doing);</a:t>
            </a:r>
          </a:p>
          <a:p>
            <a:pPr>
              <a:spcBef>
                <a:spcPts val="600"/>
              </a:spcBef>
            </a:pPr>
            <a:r>
              <a:rPr lang="en-US" sz="1800" dirty="0">
                <a:latin typeface="Calibri Light" panose="020F0302020204030204" pitchFamily="34" charset="0"/>
                <a:ea typeface="Calibri" panose="020F0502020204030204" pitchFamily="34" charset="0"/>
              </a:rPr>
              <a:t>2) Irrigation is the key determinant of productivity in much of the US—this is troubling cause overdraft, etc.;</a:t>
            </a:r>
          </a:p>
          <a:p>
            <a:pPr>
              <a:spcBef>
                <a:spcPts val="600"/>
              </a:spcBef>
            </a:pPr>
            <a:r>
              <a:rPr lang="en-US" sz="1800" dirty="0">
                <a:latin typeface="Calibri Light" panose="020F0302020204030204" pitchFamily="34" charset="0"/>
                <a:ea typeface="Calibri" panose="020F0502020204030204" pitchFamily="34" charset="0"/>
              </a:rPr>
              <a:t>3) Features (climate, soil, etc.) interact nonlinearly with yield (which means we CAN’T justify linear methods when analyzing agricultural yields);</a:t>
            </a:r>
          </a:p>
          <a:p>
            <a:pPr>
              <a:spcBef>
                <a:spcPts val="600"/>
              </a:spcBef>
            </a:pPr>
            <a:r>
              <a:rPr lang="en-US" sz="1800" dirty="0">
                <a:latin typeface="Calibri Light" panose="020F0302020204030204" pitchFamily="34" charset="0"/>
              </a:rPr>
              <a:t>4) Data is messy but DANG can we do cool things with it once its wrangled and clean.</a:t>
            </a:r>
          </a:p>
        </p:txBody>
      </p:sp>
      <p:pic>
        <p:nvPicPr>
          <p:cNvPr id="5" name="Picture 4" descr="A close up of a green field&#10;&#10;Description automatically generated">
            <a:extLst>
              <a:ext uri="{FF2B5EF4-FFF2-40B4-BE49-F238E27FC236}">
                <a16:creationId xmlns:a16="http://schemas.microsoft.com/office/drawing/2014/main" id="{73718821-D4A9-4CB5-8010-6744F7495F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9050" y="485775"/>
            <a:ext cx="4114800" cy="5486400"/>
          </a:xfrm>
          <a:prstGeom prst="rect">
            <a:avLst/>
          </a:prstGeom>
        </p:spPr>
      </p:pic>
      <p:sp>
        <p:nvSpPr>
          <p:cNvPr id="6" name="TextBox 5">
            <a:extLst>
              <a:ext uri="{FF2B5EF4-FFF2-40B4-BE49-F238E27FC236}">
                <a16:creationId xmlns:a16="http://schemas.microsoft.com/office/drawing/2014/main" id="{5E7F211B-2D3C-41AD-AB3F-D39D296E1E80}"/>
              </a:ext>
            </a:extLst>
          </p:cNvPr>
          <p:cNvSpPr txBox="1"/>
          <p:nvPr/>
        </p:nvSpPr>
        <p:spPr>
          <a:xfrm>
            <a:off x="10800785" y="6391275"/>
            <a:ext cx="1391215" cy="553998"/>
          </a:xfrm>
          <a:prstGeom prst="rect">
            <a:avLst/>
          </a:prstGeom>
          <a:noFill/>
        </p:spPr>
        <p:txBody>
          <a:bodyPr wrap="none" rtlCol="0">
            <a:spAutoFit/>
          </a:bodyPr>
          <a:lstStyle/>
          <a:p>
            <a:r>
              <a:rPr lang="en-US" sz="1200" dirty="0">
                <a:solidFill>
                  <a:schemeClr val="bg1"/>
                </a:solidFill>
                <a:effectLst/>
                <a:latin typeface="Calibri Light" panose="020F0302020204030204" pitchFamily="34" charset="0"/>
                <a:ea typeface="Calibri" panose="020F0502020204030204" pitchFamily="34" charset="0"/>
              </a:rPr>
              <a:t>Photo: Tina Sullivan</a:t>
            </a:r>
            <a:endParaRPr lang="en-US" sz="1200" dirty="0">
              <a:solidFill>
                <a:schemeClr val="bg1"/>
              </a:solidFill>
            </a:endParaRPr>
          </a:p>
          <a:p>
            <a:endParaRPr lang="en-US" dirty="0"/>
          </a:p>
        </p:txBody>
      </p:sp>
    </p:spTree>
    <p:extLst>
      <p:ext uri="{BB962C8B-B14F-4D97-AF65-F5344CB8AC3E}">
        <p14:creationId xmlns:p14="http://schemas.microsoft.com/office/powerpoint/2010/main" val="1087108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A7FFF-7702-45AF-BFEC-7DA64F356332}"/>
              </a:ext>
            </a:extLst>
          </p:cNvPr>
          <p:cNvSpPr>
            <a:spLocks noGrp="1"/>
          </p:cNvSpPr>
          <p:nvPr>
            <p:ph type="title"/>
          </p:nvPr>
        </p:nvSpPr>
        <p:spPr>
          <a:xfrm>
            <a:off x="859971" y="286603"/>
            <a:ext cx="11000559" cy="1450757"/>
          </a:xfrm>
        </p:spPr>
        <p:txBody>
          <a:bodyPr/>
          <a:lstStyle/>
          <a:p>
            <a:r>
              <a:rPr lang="en-US" dirty="0"/>
              <a:t>Unanswered questions</a:t>
            </a:r>
          </a:p>
        </p:txBody>
      </p:sp>
      <p:sp>
        <p:nvSpPr>
          <p:cNvPr id="8" name="Content Placeholder 2">
            <a:extLst>
              <a:ext uri="{FF2B5EF4-FFF2-40B4-BE49-F238E27FC236}">
                <a16:creationId xmlns:a16="http://schemas.microsoft.com/office/drawing/2014/main" id="{BA317173-72B2-46AF-923D-F1D1709FBC21}"/>
              </a:ext>
            </a:extLst>
          </p:cNvPr>
          <p:cNvSpPr txBox="1">
            <a:spLocks/>
          </p:cNvSpPr>
          <p:nvPr/>
        </p:nvSpPr>
        <p:spPr>
          <a:xfrm>
            <a:off x="859971" y="2218472"/>
            <a:ext cx="9478737" cy="4352925"/>
          </a:xfrm>
          <a:prstGeom prst="rect">
            <a:avLst/>
          </a:prstGeom>
        </p:spPr>
        <p:txBody>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buFont typeface="+mj-lt"/>
              <a:buAutoNum type="arabicPeriod"/>
            </a:pPr>
            <a:r>
              <a:rPr lang="en-US" sz="1800" dirty="0">
                <a:latin typeface="Calibri Light" panose="020F0302020204030204" pitchFamily="34" charset="0"/>
                <a:cs typeface="Calibri Light" panose="020F0302020204030204" pitchFamily="34" charset="0"/>
              </a:rPr>
              <a:t>How can we scale-up farm-level/field-level data to think about US agriculture nationally?;</a:t>
            </a:r>
          </a:p>
          <a:p>
            <a:pPr marL="342900" indent="-342900">
              <a:spcBef>
                <a:spcPts val="600"/>
              </a:spcBef>
              <a:buFont typeface="+mj-lt"/>
              <a:buAutoNum type="arabicPeriod"/>
            </a:pPr>
            <a:r>
              <a:rPr lang="en-US" sz="1800" dirty="0">
                <a:latin typeface="Calibri Light" panose="020F0302020204030204" pitchFamily="34" charset="0"/>
                <a:cs typeface="Calibri Light" panose="020F0302020204030204" pitchFamily="34" charset="0"/>
              </a:rPr>
              <a:t>Who are the people who pick and process our food and how are </a:t>
            </a:r>
            <a:r>
              <a:rPr lang="en-US" sz="1800" i="1" dirty="0">
                <a:latin typeface="Calibri Light" panose="020F0302020204030204" pitchFamily="34" charset="0"/>
                <a:cs typeface="Calibri Light" panose="020F0302020204030204" pitchFamily="34" charset="0"/>
              </a:rPr>
              <a:t>they</a:t>
            </a:r>
            <a:r>
              <a:rPr lang="en-US" sz="1800" dirty="0">
                <a:latin typeface="Calibri Light" panose="020F0302020204030204" pitchFamily="34" charset="0"/>
                <a:cs typeface="Calibri Light" panose="020F0302020204030204" pitchFamily="34" charset="0"/>
              </a:rPr>
              <a:t> doing?;</a:t>
            </a:r>
          </a:p>
          <a:p>
            <a:pPr marL="342900" indent="-342900">
              <a:spcBef>
                <a:spcPts val="600"/>
              </a:spcBef>
              <a:buFont typeface="+mj-lt"/>
              <a:buAutoNum type="arabicPeriod"/>
            </a:pPr>
            <a:r>
              <a:rPr lang="en-US" sz="1800" dirty="0">
                <a:latin typeface="Calibri Light" panose="020F0302020204030204" pitchFamily="34" charset="0"/>
                <a:cs typeface="Calibri Light" panose="020F0302020204030204" pitchFamily="34" charset="0"/>
              </a:rPr>
              <a:t>How do farmers make decisions regarding on-farm management?; what are the constraints and opportunities for adopting different practices? How has their experience as a farmer, and in agriculture industry changed over their lifetimes? </a:t>
            </a:r>
          </a:p>
          <a:p>
            <a:pPr marL="342900" indent="-342900">
              <a:spcBef>
                <a:spcPts val="600"/>
              </a:spcBef>
              <a:buFont typeface="+mj-lt"/>
              <a:buAutoNum type="arabicPeriod"/>
            </a:pPr>
            <a:r>
              <a:rPr lang="en-US" sz="1800" dirty="0">
                <a:latin typeface="Calibri Light" panose="020F0302020204030204" pitchFamily="34" charset="0"/>
                <a:cs typeface="Calibri Light" panose="020F0302020204030204" pitchFamily="34" charset="0"/>
              </a:rPr>
              <a:t>Where is US agriculture heading (from farmer’s perspectives)?</a:t>
            </a:r>
          </a:p>
          <a:p>
            <a:pPr marL="0" indent="0">
              <a:spcBef>
                <a:spcPts val="600"/>
              </a:spcBef>
              <a:buNone/>
            </a:pPr>
            <a:endParaRPr lang="en-US" sz="18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922601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B2601-0F41-44F3-9821-E2E64640D1FC}"/>
              </a:ext>
            </a:extLst>
          </p:cNvPr>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2984235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54E51-FF4D-4FDF-8D07-811A6F48C299}"/>
              </a:ext>
            </a:extLst>
          </p:cNvPr>
          <p:cNvSpPr>
            <a:spLocks noGrp="1"/>
          </p:cNvSpPr>
          <p:nvPr>
            <p:ph type="title"/>
          </p:nvPr>
        </p:nvSpPr>
        <p:spPr/>
        <p:txBody>
          <a:bodyPr/>
          <a:lstStyle/>
          <a:p>
            <a:r>
              <a:rPr lang="en-US" dirty="0"/>
              <a:t>Tobler’s First Law &amp; Spatial Autocorrelation</a:t>
            </a:r>
          </a:p>
        </p:txBody>
      </p:sp>
      <p:sp>
        <p:nvSpPr>
          <p:cNvPr id="3" name="Content Placeholder 2">
            <a:extLst>
              <a:ext uri="{FF2B5EF4-FFF2-40B4-BE49-F238E27FC236}">
                <a16:creationId xmlns:a16="http://schemas.microsoft.com/office/drawing/2014/main" id="{3E544787-3309-4EB8-B7D1-D8DC72F9C403}"/>
              </a:ext>
            </a:extLst>
          </p:cNvPr>
          <p:cNvSpPr>
            <a:spLocks noGrp="1"/>
          </p:cNvSpPr>
          <p:nvPr>
            <p:ph idx="1"/>
          </p:nvPr>
        </p:nvSpPr>
        <p:spPr/>
        <p:txBody>
          <a:bodyPr/>
          <a:lstStyle/>
          <a:p>
            <a:pPr marL="0" indent="0">
              <a:buNone/>
            </a:pPr>
            <a:r>
              <a:rPr lang="en-US" sz="2200" i="1" dirty="0"/>
              <a:t>Tobler’s First Law of Geography</a:t>
            </a:r>
          </a:p>
          <a:p>
            <a:pPr marL="0" indent="0">
              <a:buNone/>
            </a:pPr>
            <a:r>
              <a:rPr lang="en-US" dirty="0"/>
              <a:t>“Everything is related to everything else, </a:t>
            </a:r>
            <a:r>
              <a:rPr lang="en-US" b="1" dirty="0"/>
              <a:t>but near things are more related than distant things</a:t>
            </a:r>
            <a:r>
              <a:rPr lang="en-US" dirty="0"/>
              <a:t>” (Tobler, 1970)</a:t>
            </a:r>
          </a:p>
          <a:p>
            <a:pPr marL="0" indent="0">
              <a:buNone/>
            </a:pPr>
            <a:r>
              <a:rPr lang="en-US" sz="2200" i="1" dirty="0"/>
              <a:t>Spatial Autocorrelation</a:t>
            </a:r>
          </a:p>
          <a:p>
            <a:pPr marL="0" indent="0">
              <a:buNone/>
            </a:pPr>
            <a:r>
              <a:rPr lang="en-US" dirty="0"/>
              <a:t>Tests Tobler’s Law by assessing whether nearby features </a:t>
            </a:r>
            <a:r>
              <a:rPr lang="en-US" b="1" dirty="0"/>
              <a:t>are more likely to share attributes </a:t>
            </a:r>
            <a:r>
              <a:rPr lang="en-US" dirty="0"/>
              <a:t>than distant features.</a:t>
            </a:r>
          </a:p>
          <a:p>
            <a:pPr marL="0" indent="0">
              <a:buNone/>
            </a:pPr>
            <a:endParaRPr lang="en-US" dirty="0"/>
          </a:p>
        </p:txBody>
      </p:sp>
    </p:spTree>
    <p:extLst>
      <p:ext uri="{BB962C8B-B14F-4D97-AF65-F5344CB8AC3E}">
        <p14:creationId xmlns:p14="http://schemas.microsoft.com/office/powerpoint/2010/main" val="21508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54E51-FF4D-4FDF-8D07-811A6F48C299}"/>
              </a:ext>
            </a:extLst>
          </p:cNvPr>
          <p:cNvSpPr>
            <a:spLocks noGrp="1"/>
          </p:cNvSpPr>
          <p:nvPr>
            <p:ph type="title"/>
          </p:nvPr>
        </p:nvSpPr>
        <p:spPr/>
        <p:txBody>
          <a:bodyPr/>
          <a:lstStyle/>
          <a:p>
            <a:r>
              <a:rPr lang="en-US" dirty="0"/>
              <a:t>Tobler’s First Law &amp; Spatial Autocorrelation</a:t>
            </a:r>
          </a:p>
        </p:txBody>
      </p:sp>
      <p:sp>
        <p:nvSpPr>
          <p:cNvPr id="3" name="Content Placeholder 2">
            <a:extLst>
              <a:ext uri="{FF2B5EF4-FFF2-40B4-BE49-F238E27FC236}">
                <a16:creationId xmlns:a16="http://schemas.microsoft.com/office/drawing/2014/main" id="{3E544787-3309-4EB8-B7D1-D8DC72F9C403}"/>
              </a:ext>
            </a:extLst>
          </p:cNvPr>
          <p:cNvSpPr>
            <a:spLocks noGrp="1"/>
          </p:cNvSpPr>
          <p:nvPr>
            <p:ph idx="1"/>
          </p:nvPr>
        </p:nvSpPr>
        <p:spPr>
          <a:xfrm>
            <a:off x="1097280" y="2108201"/>
            <a:ext cx="10058400" cy="928913"/>
          </a:xfrm>
        </p:spPr>
        <p:txBody>
          <a:bodyPr/>
          <a:lstStyle/>
          <a:p>
            <a:pPr marL="0" indent="0">
              <a:buNone/>
            </a:pPr>
            <a:r>
              <a:rPr lang="en-US" sz="2200" dirty="0"/>
              <a:t>Spatial Interpolation </a:t>
            </a:r>
            <a:r>
              <a:rPr lang="en-US" sz="2200" b="1" dirty="0"/>
              <a:t>relies</a:t>
            </a:r>
            <a:r>
              <a:rPr lang="en-US" sz="2200" dirty="0"/>
              <a:t> on the assumptions made in Tobler’s Law, that </a:t>
            </a:r>
            <a:r>
              <a:rPr lang="en-US" sz="2200" b="1" dirty="0"/>
              <a:t>spatial data exhibit some degree of spatial autocorrelation</a:t>
            </a:r>
            <a:r>
              <a:rPr lang="en-US" sz="2200" dirty="0"/>
              <a:t>.</a:t>
            </a:r>
            <a:endParaRPr lang="en-US" dirty="0"/>
          </a:p>
          <a:p>
            <a:pPr marL="0" indent="0">
              <a:buNone/>
            </a:pPr>
            <a:endParaRPr lang="en-US" dirty="0"/>
          </a:p>
        </p:txBody>
      </p:sp>
      <p:pic>
        <p:nvPicPr>
          <p:cNvPr id="5" name="Picture 4" descr="Map&#10;&#10;Description automatically generated">
            <a:extLst>
              <a:ext uri="{FF2B5EF4-FFF2-40B4-BE49-F238E27FC236}">
                <a16:creationId xmlns:a16="http://schemas.microsoft.com/office/drawing/2014/main" id="{EC807E8C-6767-40A4-BF09-04BA1B953BDE}"/>
              </a:ext>
            </a:extLst>
          </p:cNvPr>
          <p:cNvPicPr>
            <a:picLocks noChangeAspect="1"/>
          </p:cNvPicPr>
          <p:nvPr/>
        </p:nvPicPr>
        <p:blipFill rotWithShape="1">
          <a:blip r:embed="rId3">
            <a:extLst>
              <a:ext uri="{28A0092B-C50C-407E-A947-70E740481C1C}">
                <a14:useLocalDpi xmlns:a14="http://schemas.microsoft.com/office/drawing/2010/main" val="0"/>
              </a:ext>
            </a:extLst>
          </a:blip>
          <a:srcRect l="12074" r="25342"/>
          <a:stretch/>
        </p:blipFill>
        <p:spPr>
          <a:xfrm>
            <a:off x="957945" y="3120582"/>
            <a:ext cx="4005943" cy="2743220"/>
          </a:xfrm>
          <a:prstGeom prst="rect">
            <a:avLst/>
          </a:prstGeom>
        </p:spPr>
      </p:pic>
      <p:pic>
        <p:nvPicPr>
          <p:cNvPr id="7" name="Picture 6" descr="Chart&#10;&#10;Description automatically generated">
            <a:extLst>
              <a:ext uri="{FF2B5EF4-FFF2-40B4-BE49-F238E27FC236}">
                <a16:creationId xmlns:a16="http://schemas.microsoft.com/office/drawing/2014/main" id="{792E648A-CE94-41C7-820B-3151645A4D2B}"/>
              </a:ext>
            </a:extLst>
          </p:cNvPr>
          <p:cNvPicPr>
            <a:picLocks noChangeAspect="1"/>
          </p:cNvPicPr>
          <p:nvPr/>
        </p:nvPicPr>
        <p:blipFill rotWithShape="1">
          <a:blip r:embed="rId4">
            <a:extLst>
              <a:ext uri="{28A0092B-C50C-407E-A947-70E740481C1C}">
                <a14:useLocalDpi xmlns:a14="http://schemas.microsoft.com/office/drawing/2010/main" val="0"/>
              </a:ext>
            </a:extLst>
          </a:blip>
          <a:srcRect l="10205" r="21428"/>
          <a:stretch/>
        </p:blipFill>
        <p:spPr>
          <a:xfrm>
            <a:off x="7228113" y="3104091"/>
            <a:ext cx="4005943" cy="2759711"/>
          </a:xfrm>
          <a:prstGeom prst="rect">
            <a:avLst/>
          </a:prstGeom>
        </p:spPr>
      </p:pic>
      <p:sp>
        <p:nvSpPr>
          <p:cNvPr id="8" name="Arrow: Right 7">
            <a:extLst>
              <a:ext uri="{FF2B5EF4-FFF2-40B4-BE49-F238E27FC236}">
                <a16:creationId xmlns:a16="http://schemas.microsoft.com/office/drawing/2014/main" id="{99A78021-656E-4581-B6D4-4696FD1AA1D8}"/>
              </a:ext>
            </a:extLst>
          </p:cNvPr>
          <p:cNvSpPr/>
          <p:nvPr/>
        </p:nvSpPr>
        <p:spPr>
          <a:xfrm>
            <a:off x="5214257" y="4299857"/>
            <a:ext cx="1273629" cy="31568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EF6277F-782B-4E8D-B2FB-D0DCD9654760}"/>
              </a:ext>
            </a:extLst>
          </p:cNvPr>
          <p:cNvSpPr txBox="1"/>
          <p:nvPr/>
        </p:nvSpPr>
        <p:spPr>
          <a:xfrm>
            <a:off x="957944" y="5863801"/>
            <a:ext cx="4845429" cy="276999"/>
          </a:xfrm>
          <a:prstGeom prst="rect">
            <a:avLst/>
          </a:prstGeom>
          <a:noFill/>
        </p:spPr>
        <p:txBody>
          <a:bodyPr wrap="none" rtlCol="0">
            <a:spAutoFit/>
          </a:bodyPr>
          <a:lstStyle/>
          <a:p>
            <a:r>
              <a:rPr lang="en-US" sz="1200" dirty="0"/>
              <a:t>Fig 1. Ave. yearly precipitation (inches) for meteorological sites in Texas. </a:t>
            </a:r>
          </a:p>
        </p:txBody>
      </p:sp>
      <p:sp>
        <p:nvSpPr>
          <p:cNvPr id="10" name="TextBox 9">
            <a:extLst>
              <a:ext uri="{FF2B5EF4-FFF2-40B4-BE49-F238E27FC236}">
                <a16:creationId xmlns:a16="http://schemas.microsoft.com/office/drawing/2014/main" id="{0AF8D8BB-912D-4840-94C8-6B11BDD5611D}"/>
              </a:ext>
            </a:extLst>
          </p:cNvPr>
          <p:cNvSpPr txBox="1"/>
          <p:nvPr/>
        </p:nvSpPr>
        <p:spPr>
          <a:xfrm>
            <a:off x="7228113" y="5863802"/>
            <a:ext cx="4290726" cy="276999"/>
          </a:xfrm>
          <a:prstGeom prst="rect">
            <a:avLst/>
          </a:prstGeom>
          <a:noFill/>
        </p:spPr>
        <p:txBody>
          <a:bodyPr wrap="none" rtlCol="0">
            <a:spAutoFit/>
          </a:bodyPr>
          <a:lstStyle/>
          <a:p>
            <a:r>
              <a:rPr lang="en-US" sz="1200" dirty="0"/>
              <a:t>Fig 2. Krige interpolation of the detrended precipitation values. </a:t>
            </a:r>
          </a:p>
        </p:txBody>
      </p:sp>
    </p:spTree>
    <p:extLst>
      <p:ext uri="{BB962C8B-B14F-4D97-AF65-F5344CB8AC3E}">
        <p14:creationId xmlns:p14="http://schemas.microsoft.com/office/powerpoint/2010/main" val="294405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54E51-FF4D-4FDF-8D07-811A6F48C299}"/>
              </a:ext>
            </a:extLst>
          </p:cNvPr>
          <p:cNvSpPr>
            <a:spLocks noGrp="1"/>
          </p:cNvSpPr>
          <p:nvPr>
            <p:ph type="title"/>
          </p:nvPr>
        </p:nvSpPr>
        <p:spPr/>
        <p:txBody>
          <a:bodyPr/>
          <a:lstStyle/>
          <a:p>
            <a:r>
              <a:rPr lang="en-US" dirty="0"/>
              <a:t>What is Spatial Interpolation?</a:t>
            </a:r>
          </a:p>
        </p:txBody>
      </p:sp>
      <p:sp>
        <p:nvSpPr>
          <p:cNvPr id="3" name="Content Placeholder 2">
            <a:extLst>
              <a:ext uri="{FF2B5EF4-FFF2-40B4-BE49-F238E27FC236}">
                <a16:creationId xmlns:a16="http://schemas.microsoft.com/office/drawing/2014/main" id="{3E544787-3309-4EB8-B7D1-D8DC72F9C403}"/>
              </a:ext>
            </a:extLst>
          </p:cNvPr>
          <p:cNvSpPr>
            <a:spLocks noGrp="1"/>
          </p:cNvSpPr>
          <p:nvPr>
            <p:ph idx="1"/>
          </p:nvPr>
        </p:nvSpPr>
        <p:spPr>
          <a:xfrm>
            <a:off x="1097280" y="2108201"/>
            <a:ext cx="10058400" cy="3138713"/>
          </a:xfrm>
        </p:spPr>
        <p:txBody>
          <a:bodyPr>
            <a:normAutofit/>
          </a:bodyPr>
          <a:lstStyle/>
          <a:p>
            <a:pPr marL="0" indent="0">
              <a:buNone/>
            </a:pPr>
            <a:r>
              <a:rPr lang="en-US" sz="2200" dirty="0"/>
              <a:t>Spatial Interpolation is the </a:t>
            </a:r>
            <a:r>
              <a:rPr lang="en-US" sz="2200" b="1" dirty="0"/>
              <a:t>prediction of a given phenomena </a:t>
            </a:r>
            <a:r>
              <a:rPr lang="en-US" sz="2200" dirty="0"/>
              <a:t>(e.g., temperature, precipitation, elevation) </a:t>
            </a:r>
            <a:r>
              <a:rPr lang="en-US" sz="2200" b="1" dirty="0"/>
              <a:t>in unmeasured locations</a:t>
            </a:r>
            <a:r>
              <a:rPr lang="en-US" sz="2200" dirty="0"/>
              <a:t>, </a:t>
            </a:r>
            <a:r>
              <a:rPr lang="en-US" sz="2200" i="1" dirty="0"/>
              <a:t>given</a:t>
            </a:r>
            <a:r>
              <a:rPr lang="en-US" sz="2200" dirty="0"/>
              <a:t> </a:t>
            </a:r>
            <a:r>
              <a:rPr lang="en-US" sz="2200" b="1" dirty="0"/>
              <a:t>observations in measured locations</a:t>
            </a:r>
            <a:r>
              <a:rPr lang="en-US" sz="2200" dirty="0"/>
              <a:t>.</a:t>
            </a:r>
          </a:p>
          <a:p>
            <a:pPr marL="0" indent="0">
              <a:buNone/>
            </a:pPr>
            <a:r>
              <a:rPr lang="en-US" sz="2200" dirty="0"/>
              <a:t>Can you think of cases where we might want to </a:t>
            </a:r>
            <a:r>
              <a:rPr lang="en-US" sz="2200" b="1" dirty="0"/>
              <a:t>interpolate </a:t>
            </a:r>
            <a:r>
              <a:rPr lang="en-US" sz="2200" dirty="0"/>
              <a:t>data?</a:t>
            </a:r>
          </a:p>
          <a:p>
            <a:pPr marL="0" indent="0">
              <a:buNone/>
            </a:pPr>
            <a:r>
              <a:rPr lang="en-US" sz="2200" dirty="0"/>
              <a:t>e.g., temperature/precipitation, soil pH</a:t>
            </a:r>
            <a:r>
              <a:rPr lang="en-US" sz="2400" dirty="0"/>
              <a:t>, lead concentrations, etc.</a:t>
            </a:r>
            <a:r>
              <a:rPr lang="en-US" sz="2200" dirty="0"/>
              <a:t> data sampled at locations</a:t>
            </a:r>
            <a:endParaRPr lang="en-US" dirty="0"/>
          </a:p>
        </p:txBody>
      </p:sp>
      <p:sp>
        <p:nvSpPr>
          <p:cNvPr id="11" name="Content Placeholder 2">
            <a:extLst>
              <a:ext uri="{FF2B5EF4-FFF2-40B4-BE49-F238E27FC236}">
                <a16:creationId xmlns:a16="http://schemas.microsoft.com/office/drawing/2014/main" id="{921ADBEF-9B66-4AA1-87F5-540956CD4D53}"/>
              </a:ext>
            </a:extLst>
          </p:cNvPr>
          <p:cNvSpPr txBox="1">
            <a:spLocks/>
          </p:cNvSpPr>
          <p:nvPr/>
        </p:nvSpPr>
        <p:spPr>
          <a:xfrm>
            <a:off x="1703070" y="5171440"/>
            <a:ext cx="8785860" cy="892629"/>
          </a:xfrm>
          <a:prstGeom prst="rect">
            <a:avLst/>
          </a:prstGeom>
          <a:solidFill>
            <a:schemeClr val="accent2"/>
          </a:solidFill>
        </p:spPr>
        <p:txBody>
          <a:bodyPr vert="horz" lIns="0" tIns="45720" rIns="0" bIns="45720" rtlCol="0">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sz="2200" b="1" dirty="0"/>
              <a:t>  WE TYPICALLY USE SPATIAL INTERPOLATION TO </a:t>
            </a:r>
            <a:r>
              <a:rPr lang="en-US" sz="2200" b="1" i="1" dirty="0"/>
              <a:t>CREATE </a:t>
            </a:r>
            <a:r>
              <a:rPr lang="en-US" sz="2200" b="1" i="1" dirty="0">
                <a:solidFill>
                  <a:srgbClr val="0070C0"/>
                </a:solidFill>
              </a:rPr>
              <a:t>SMOOTH SURFACES</a:t>
            </a:r>
            <a:r>
              <a:rPr lang="en-US" sz="2200" b="1" i="1" dirty="0"/>
              <a:t> </a:t>
            </a:r>
            <a:r>
              <a:rPr lang="en-US" sz="2200" b="1" dirty="0"/>
              <a:t>OF </a:t>
            </a:r>
          </a:p>
          <a:p>
            <a:pPr marL="0" indent="0">
              <a:buFont typeface="Calibri" panose="020F0502020204030204" pitchFamily="34" charset="0"/>
              <a:buNone/>
            </a:pPr>
            <a:r>
              <a:rPr lang="en-US" sz="2200" b="1" dirty="0"/>
              <a:t>  </a:t>
            </a:r>
            <a:r>
              <a:rPr lang="en-US" sz="2200" b="1" i="1" dirty="0">
                <a:solidFill>
                  <a:srgbClr val="0070C0"/>
                </a:solidFill>
              </a:rPr>
              <a:t>CONTINUOUS PHENOMENA </a:t>
            </a:r>
            <a:r>
              <a:rPr lang="en-US" sz="2200" b="1" dirty="0"/>
              <a:t>FROM </a:t>
            </a:r>
            <a:r>
              <a:rPr lang="en-US" sz="2200" b="1" i="1" dirty="0">
                <a:solidFill>
                  <a:srgbClr val="0070C0"/>
                </a:solidFill>
              </a:rPr>
              <a:t>SAMPLED POINTS </a:t>
            </a:r>
            <a:r>
              <a:rPr lang="en-US" sz="2200" b="1" dirty="0"/>
              <a:t>OF THAT PHENOMENA!</a:t>
            </a:r>
          </a:p>
        </p:txBody>
      </p:sp>
    </p:spTree>
    <p:extLst>
      <p:ext uri="{BB962C8B-B14F-4D97-AF65-F5344CB8AC3E}">
        <p14:creationId xmlns:p14="http://schemas.microsoft.com/office/powerpoint/2010/main" val="3475988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54E51-FF4D-4FDF-8D07-811A6F48C299}"/>
              </a:ext>
            </a:extLst>
          </p:cNvPr>
          <p:cNvSpPr>
            <a:spLocks noGrp="1"/>
          </p:cNvSpPr>
          <p:nvPr>
            <p:ph type="title"/>
          </p:nvPr>
        </p:nvSpPr>
        <p:spPr>
          <a:xfrm>
            <a:off x="1097280" y="482546"/>
            <a:ext cx="10058400" cy="1450757"/>
          </a:xfrm>
        </p:spPr>
        <p:txBody>
          <a:bodyPr>
            <a:normAutofit fontScale="90000"/>
          </a:bodyPr>
          <a:lstStyle/>
          <a:p>
            <a:r>
              <a:rPr lang="en-US" dirty="0"/>
              <a:t>How does Interpolation differ from Point Pattern Analysis &amp; Spatial Autocorrelation?</a:t>
            </a:r>
          </a:p>
        </p:txBody>
      </p:sp>
      <p:sp>
        <p:nvSpPr>
          <p:cNvPr id="3" name="Content Placeholder 2">
            <a:extLst>
              <a:ext uri="{FF2B5EF4-FFF2-40B4-BE49-F238E27FC236}">
                <a16:creationId xmlns:a16="http://schemas.microsoft.com/office/drawing/2014/main" id="{3E544787-3309-4EB8-B7D1-D8DC72F9C403}"/>
              </a:ext>
            </a:extLst>
          </p:cNvPr>
          <p:cNvSpPr>
            <a:spLocks noGrp="1"/>
          </p:cNvSpPr>
          <p:nvPr>
            <p:ph idx="1"/>
          </p:nvPr>
        </p:nvSpPr>
        <p:spPr>
          <a:xfrm>
            <a:off x="1097280" y="2108201"/>
            <a:ext cx="10058400" cy="3138713"/>
          </a:xfrm>
        </p:spPr>
        <p:txBody>
          <a:bodyPr>
            <a:normAutofit/>
          </a:bodyPr>
          <a:lstStyle/>
          <a:p>
            <a:pPr marL="0" indent="0">
              <a:buNone/>
            </a:pPr>
            <a:r>
              <a:rPr lang="en-US" sz="2200" dirty="0"/>
              <a:t>If we ran a kernel density on the points (point pattern analysis), we’d be estimating the density of weather stations in Texas.</a:t>
            </a:r>
          </a:p>
          <a:p>
            <a:pPr marL="0" indent="0">
              <a:buNone/>
            </a:pPr>
            <a:r>
              <a:rPr lang="en-US" sz="2200" dirty="0"/>
              <a:t>If we tested for spatial autocorrelation, we’d simply be answering the question: are precipitation values clustered or dispersed?</a:t>
            </a:r>
          </a:p>
          <a:p>
            <a:pPr marL="0" indent="0">
              <a:buNone/>
            </a:pPr>
            <a:r>
              <a:rPr lang="en-US" sz="2200" dirty="0"/>
              <a:t>With </a:t>
            </a:r>
            <a:r>
              <a:rPr lang="en-US" sz="2200" b="1" dirty="0"/>
              <a:t>interpolation</a:t>
            </a:r>
            <a:r>
              <a:rPr lang="en-US" sz="2200" dirty="0"/>
              <a:t>, we </a:t>
            </a:r>
            <a:r>
              <a:rPr lang="en-US" sz="2200" i="1" dirty="0"/>
              <a:t>estimate</a:t>
            </a:r>
            <a:r>
              <a:rPr lang="en-US" sz="2200" dirty="0"/>
              <a:t> the </a:t>
            </a:r>
            <a:r>
              <a:rPr lang="en-US" sz="2200" i="1" dirty="0"/>
              <a:t>values</a:t>
            </a:r>
            <a:r>
              <a:rPr lang="en-US" sz="2200" dirty="0"/>
              <a:t> of precipitation in areas where precipitation could have been measured but was not, building a surface for the entire state, using the point data recorded at weather stations!</a:t>
            </a:r>
          </a:p>
        </p:txBody>
      </p:sp>
    </p:spTree>
    <p:extLst>
      <p:ext uri="{BB962C8B-B14F-4D97-AF65-F5344CB8AC3E}">
        <p14:creationId xmlns:p14="http://schemas.microsoft.com/office/powerpoint/2010/main" val="274336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54E51-FF4D-4FDF-8D07-811A6F48C299}"/>
              </a:ext>
            </a:extLst>
          </p:cNvPr>
          <p:cNvSpPr>
            <a:spLocks noGrp="1"/>
          </p:cNvSpPr>
          <p:nvPr>
            <p:ph type="title"/>
          </p:nvPr>
        </p:nvSpPr>
        <p:spPr>
          <a:xfrm>
            <a:off x="1097280" y="482546"/>
            <a:ext cx="10058400" cy="1450757"/>
          </a:xfrm>
        </p:spPr>
        <p:txBody>
          <a:bodyPr>
            <a:normAutofit/>
          </a:bodyPr>
          <a:lstStyle/>
          <a:p>
            <a:r>
              <a:rPr lang="en-US" dirty="0"/>
              <a:t>When shouldn’t we use interpolation?</a:t>
            </a:r>
          </a:p>
        </p:txBody>
      </p:sp>
      <p:sp>
        <p:nvSpPr>
          <p:cNvPr id="3" name="Content Placeholder 2">
            <a:extLst>
              <a:ext uri="{FF2B5EF4-FFF2-40B4-BE49-F238E27FC236}">
                <a16:creationId xmlns:a16="http://schemas.microsoft.com/office/drawing/2014/main" id="{3E544787-3309-4EB8-B7D1-D8DC72F9C403}"/>
              </a:ext>
            </a:extLst>
          </p:cNvPr>
          <p:cNvSpPr>
            <a:spLocks noGrp="1"/>
          </p:cNvSpPr>
          <p:nvPr>
            <p:ph idx="1"/>
          </p:nvPr>
        </p:nvSpPr>
        <p:spPr>
          <a:xfrm>
            <a:off x="1097280" y="2108201"/>
            <a:ext cx="10058400" cy="3138713"/>
          </a:xfrm>
        </p:spPr>
        <p:txBody>
          <a:bodyPr>
            <a:normAutofit/>
          </a:bodyPr>
          <a:lstStyle/>
          <a:p>
            <a:pPr marL="0" indent="0">
              <a:buNone/>
            </a:pPr>
            <a:r>
              <a:rPr lang="en-US" sz="2200" dirty="0"/>
              <a:t>Can you think of some of examples of data that is possible to interpolate, but where it doesn’t make practical/scientific sense to do so?</a:t>
            </a:r>
          </a:p>
          <a:p>
            <a:pPr marL="0" indent="0">
              <a:buNone/>
            </a:pPr>
            <a:r>
              <a:rPr lang="en-US" sz="2200" dirty="0"/>
              <a:t>e.g., amount of emissions per power plant, number of restaurants in a city</a:t>
            </a:r>
          </a:p>
          <a:p>
            <a:pPr marL="0" indent="0">
              <a:buNone/>
            </a:pPr>
            <a:r>
              <a:rPr lang="en-US" sz="2200" i="1" dirty="0"/>
              <a:t>These data are not sampled measures of continuous phenomena, but discrete measures of localized phenomena.</a:t>
            </a:r>
          </a:p>
        </p:txBody>
      </p:sp>
    </p:spTree>
    <p:extLst>
      <p:ext uri="{BB962C8B-B14F-4D97-AF65-F5344CB8AC3E}">
        <p14:creationId xmlns:p14="http://schemas.microsoft.com/office/powerpoint/2010/main" val="2985606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54E51-FF4D-4FDF-8D07-811A6F48C299}"/>
              </a:ext>
            </a:extLst>
          </p:cNvPr>
          <p:cNvSpPr>
            <a:spLocks noGrp="1"/>
          </p:cNvSpPr>
          <p:nvPr>
            <p:ph type="title"/>
          </p:nvPr>
        </p:nvSpPr>
        <p:spPr>
          <a:xfrm>
            <a:off x="1097280" y="482546"/>
            <a:ext cx="10058400" cy="1450757"/>
          </a:xfrm>
        </p:spPr>
        <p:txBody>
          <a:bodyPr>
            <a:normAutofit/>
          </a:bodyPr>
          <a:lstStyle/>
          <a:p>
            <a:r>
              <a:rPr lang="en-US" dirty="0"/>
              <a:t>Interpolation methods</a:t>
            </a:r>
          </a:p>
        </p:txBody>
      </p:sp>
      <p:sp>
        <p:nvSpPr>
          <p:cNvPr id="3" name="Content Placeholder 2">
            <a:extLst>
              <a:ext uri="{FF2B5EF4-FFF2-40B4-BE49-F238E27FC236}">
                <a16:creationId xmlns:a16="http://schemas.microsoft.com/office/drawing/2014/main" id="{3E544787-3309-4EB8-B7D1-D8DC72F9C403}"/>
              </a:ext>
            </a:extLst>
          </p:cNvPr>
          <p:cNvSpPr>
            <a:spLocks noGrp="1"/>
          </p:cNvSpPr>
          <p:nvPr>
            <p:ph idx="1"/>
          </p:nvPr>
        </p:nvSpPr>
        <p:spPr>
          <a:xfrm>
            <a:off x="1162594" y="2108201"/>
            <a:ext cx="10058400" cy="3138713"/>
          </a:xfrm>
        </p:spPr>
        <p:txBody>
          <a:bodyPr>
            <a:normAutofit lnSpcReduction="10000"/>
          </a:bodyPr>
          <a:lstStyle/>
          <a:p>
            <a:pPr marL="0" indent="0">
              <a:buNone/>
            </a:pPr>
            <a:r>
              <a:rPr lang="en-US" sz="2200" dirty="0"/>
              <a:t>There are several spatial interpolation techniques, including:</a:t>
            </a:r>
          </a:p>
          <a:p>
            <a:pPr marL="457200" indent="-457200">
              <a:buAutoNum type="arabicParenR"/>
            </a:pPr>
            <a:r>
              <a:rPr lang="en-US" sz="2200" dirty="0"/>
              <a:t>Proximity polygons (nearest neighbor);</a:t>
            </a:r>
          </a:p>
          <a:p>
            <a:pPr marL="457200" indent="-457200">
              <a:buAutoNum type="arabicParenR"/>
            </a:pPr>
            <a:r>
              <a:rPr lang="en-US" sz="2200" dirty="0"/>
              <a:t>Inverse distance weighted (IDW);</a:t>
            </a:r>
          </a:p>
          <a:p>
            <a:pPr marL="457200" indent="-457200">
              <a:buAutoNum type="arabicParenR"/>
            </a:pPr>
            <a:r>
              <a:rPr lang="en-US" sz="2200" dirty="0"/>
              <a:t>Kriging;</a:t>
            </a:r>
          </a:p>
          <a:p>
            <a:pPr marL="457200" indent="-457200">
              <a:buAutoNum type="arabicParenR"/>
            </a:pPr>
            <a:r>
              <a:rPr lang="en-US" sz="2200" dirty="0"/>
              <a:t>Trend surfaces;</a:t>
            </a:r>
          </a:p>
          <a:p>
            <a:pPr marL="457200" indent="-457200">
              <a:buAutoNum type="arabicParenR"/>
            </a:pPr>
            <a:r>
              <a:rPr lang="en-US" sz="2200" dirty="0"/>
              <a:t>Etc.</a:t>
            </a:r>
          </a:p>
          <a:p>
            <a:pPr marL="457200" indent="-457200">
              <a:buAutoNum type="arabicParenR"/>
            </a:pPr>
            <a:endParaRPr lang="en-US" sz="2200" dirty="0"/>
          </a:p>
        </p:txBody>
      </p:sp>
      <p:pic>
        <p:nvPicPr>
          <p:cNvPr id="6" name="Picture 5" descr="Map&#10;&#10;Description automatically generated with medium confidence">
            <a:extLst>
              <a:ext uri="{FF2B5EF4-FFF2-40B4-BE49-F238E27FC236}">
                <a16:creationId xmlns:a16="http://schemas.microsoft.com/office/drawing/2014/main" id="{E3C3F819-8CE2-40FD-AECA-2397C282DC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4514" y="217186"/>
            <a:ext cx="2463346" cy="1951003"/>
          </a:xfrm>
          <a:prstGeom prst="rect">
            <a:avLst/>
          </a:prstGeom>
        </p:spPr>
      </p:pic>
      <p:pic>
        <p:nvPicPr>
          <p:cNvPr id="8" name="Picture 7" descr="A picture containing chart&#10;&#10;Description automatically generated">
            <a:extLst>
              <a:ext uri="{FF2B5EF4-FFF2-40B4-BE49-F238E27FC236}">
                <a16:creationId xmlns:a16="http://schemas.microsoft.com/office/drawing/2014/main" id="{464D76C7-AE69-4E0D-9C30-C422D5AE9A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7844" y="2228178"/>
            <a:ext cx="2735489" cy="1941051"/>
          </a:xfrm>
          <a:prstGeom prst="rect">
            <a:avLst/>
          </a:prstGeom>
        </p:spPr>
      </p:pic>
      <p:pic>
        <p:nvPicPr>
          <p:cNvPr id="10" name="Picture 9" descr="Chart&#10;&#10;Description automatically generated">
            <a:extLst>
              <a:ext uri="{FF2B5EF4-FFF2-40B4-BE49-F238E27FC236}">
                <a16:creationId xmlns:a16="http://schemas.microsoft.com/office/drawing/2014/main" id="{1C6BA5D9-4160-488C-83F2-23CF66153F81}"/>
              </a:ext>
            </a:extLst>
          </p:cNvPr>
          <p:cNvPicPr>
            <a:picLocks noChangeAspect="1"/>
          </p:cNvPicPr>
          <p:nvPr/>
        </p:nvPicPr>
        <p:blipFill rotWithShape="1">
          <a:blip r:embed="rId5">
            <a:extLst>
              <a:ext uri="{28A0092B-C50C-407E-A947-70E740481C1C}">
                <a14:useLocalDpi xmlns:a14="http://schemas.microsoft.com/office/drawing/2010/main" val="0"/>
              </a:ext>
            </a:extLst>
          </a:blip>
          <a:srcRect l="10545" r="23469"/>
          <a:stretch/>
        </p:blipFill>
        <p:spPr>
          <a:xfrm>
            <a:off x="5216433" y="4718877"/>
            <a:ext cx="2735489" cy="1952487"/>
          </a:xfrm>
          <a:prstGeom prst="rect">
            <a:avLst/>
          </a:prstGeom>
        </p:spPr>
      </p:pic>
      <p:pic>
        <p:nvPicPr>
          <p:cNvPr id="12" name="Picture 11" descr="Chart&#10;&#10;Description automatically generated">
            <a:extLst>
              <a:ext uri="{FF2B5EF4-FFF2-40B4-BE49-F238E27FC236}">
                <a16:creationId xmlns:a16="http://schemas.microsoft.com/office/drawing/2014/main" id="{5CFEEE3B-F885-4ED3-B279-008636C12DC5}"/>
              </a:ext>
            </a:extLst>
          </p:cNvPr>
          <p:cNvPicPr>
            <a:picLocks noChangeAspect="1"/>
          </p:cNvPicPr>
          <p:nvPr/>
        </p:nvPicPr>
        <p:blipFill rotWithShape="1">
          <a:blip r:embed="rId6">
            <a:extLst>
              <a:ext uri="{28A0092B-C50C-407E-A947-70E740481C1C}">
                <a14:useLocalDpi xmlns:a14="http://schemas.microsoft.com/office/drawing/2010/main" val="0"/>
              </a:ext>
            </a:extLst>
          </a:blip>
          <a:srcRect l="10714" r="23658"/>
          <a:stretch/>
        </p:blipFill>
        <p:spPr>
          <a:xfrm>
            <a:off x="8186056" y="4265336"/>
            <a:ext cx="2735490" cy="1963155"/>
          </a:xfrm>
          <a:prstGeom prst="rect">
            <a:avLst/>
          </a:prstGeom>
        </p:spPr>
      </p:pic>
      <p:cxnSp>
        <p:nvCxnSpPr>
          <p:cNvPr id="14" name="Straight Arrow Connector 13">
            <a:extLst>
              <a:ext uri="{FF2B5EF4-FFF2-40B4-BE49-F238E27FC236}">
                <a16:creationId xmlns:a16="http://schemas.microsoft.com/office/drawing/2014/main" id="{B46B5CF7-5A19-4489-9535-7F29BDF94165}"/>
              </a:ext>
            </a:extLst>
          </p:cNvPr>
          <p:cNvCxnSpPr/>
          <p:nvPr/>
        </p:nvCxnSpPr>
        <p:spPr>
          <a:xfrm>
            <a:off x="3548743" y="4506686"/>
            <a:ext cx="1567543" cy="7402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3EF4553-ACD9-4A00-8EDA-45EE66C1486B}"/>
              </a:ext>
            </a:extLst>
          </p:cNvPr>
          <p:cNvCxnSpPr/>
          <p:nvPr/>
        </p:nvCxnSpPr>
        <p:spPr>
          <a:xfrm>
            <a:off x="2797629" y="3864429"/>
            <a:ext cx="5301571" cy="6469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89C7B06-37BF-46AB-8A1C-69902C6E2068}"/>
              </a:ext>
            </a:extLst>
          </p:cNvPr>
          <p:cNvCxnSpPr/>
          <p:nvPr/>
        </p:nvCxnSpPr>
        <p:spPr>
          <a:xfrm flipV="1">
            <a:off x="5455805" y="2916645"/>
            <a:ext cx="3481366" cy="4674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068E4A5-5FD9-4531-8F90-47A97D785E69}"/>
              </a:ext>
            </a:extLst>
          </p:cNvPr>
          <p:cNvCxnSpPr/>
          <p:nvPr/>
        </p:nvCxnSpPr>
        <p:spPr>
          <a:xfrm flipV="1">
            <a:off x="6291943" y="1611086"/>
            <a:ext cx="1725293" cy="11592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9981715-2926-4BE9-BA9C-33E0F11811C7}"/>
              </a:ext>
            </a:extLst>
          </p:cNvPr>
          <p:cNvSpPr/>
          <p:nvPr/>
        </p:nvSpPr>
        <p:spPr>
          <a:xfrm>
            <a:off x="1097280" y="3145971"/>
            <a:ext cx="4443549" cy="986581"/>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206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9BE0D-E67F-436E-91C3-77AF135CB376}"/>
              </a:ext>
            </a:extLst>
          </p:cNvPr>
          <p:cNvSpPr>
            <a:spLocks noGrp="1"/>
          </p:cNvSpPr>
          <p:nvPr>
            <p:ph type="title"/>
          </p:nvPr>
        </p:nvSpPr>
        <p:spPr>
          <a:xfrm>
            <a:off x="643466" y="786383"/>
            <a:ext cx="3517567" cy="2093975"/>
          </a:xfrm>
        </p:spPr>
        <p:txBody>
          <a:bodyPr anchor="b">
            <a:normAutofit/>
          </a:bodyPr>
          <a:lstStyle/>
          <a:p>
            <a:r>
              <a:rPr lang="en-US" dirty="0"/>
              <a:t>Inverse Distance Weighting (IDW)</a:t>
            </a:r>
          </a:p>
        </p:txBody>
      </p:sp>
      <p:pic>
        <p:nvPicPr>
          <p:cNvPr id="4" name="Picture 3" descr="A picture containing chart&#10;&#10;Description automatically generated">
            <a:extLst>
              <a:ext uri="{FF2B5EF4-FFF2-40B4-BE49-F238E27FC236}">
                <a16:creationId xmlns:a16="http://schemas.microsoft.com/office/drawing/2014/main" id="{0061BED7-F902-4503-AEB9-8B02C588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8984" y="1355615"/>
            <a:ext cx="5928344" cy="4209124"/>
          </a:xfrm>
          <a:prstGeom prst="rect">
            <a:avLst/>
          </a:prstGeom>
          <a:noFill/>
        </p:spPr>
      </p:pic>
      <p:sp>
        <p:nvSpPr>
          <p:cNvPr id="3" name="Content Placeholder 2">
            <a:extLst>
              <a:ext uri="{FF2B5EF4-FFF2-40B4-BE49-F238E27FC236}">
                <a16:creationId xmlns:a16="http://schemas.microsoft.com/office/drawing/2014/main" id="{F7D0AEEB-16FC-400A-B44A-927DA7420768}"/>
              </a:ext>
            </a:extLst>
          </p:cNvPr>
          <p:cNvSpPr>
            <a:spLocks noGrp="1"/>
          </p:cNvSpPr>
          <p:nvPr>
            <p:ph type="body" sz="half" idx="2"/>
          </p:nvPr>
        </p:nvSpPr>
        <p:spPr>
          <a:xfrm>
            <a:off x="643465" y="3043050"/>
            <a:ext cx="3517567" cy="3064505"/>
          </a:xfrm>
        </p:spPr>
        <p:txBody>
          <a:bodyPr>
            <a:normAutofit/>
          </a:bodyPr>
          <a:lstStyle/>
          <a:p>
            <a:pPr>
              <a:lnSpc>
                <a:spcPct val="100000"/>
              </a:lnSpc>
            </a:pPr>
            <a:r>
              <a:rPr lang="en-US" sz="1500" b="1"/>
              <a:t>IDW</a:t>
            </a:r>
            <a:r>
              <a:rPr lang="en-US" sz="1500"/>
              <a:t> assumes that things that are close to one another are more alike than those that are farther apart; sound familiar?</a:t>
            </a:r>
          </a:p>
          <a:p>
            <a:pPr>
              <a:lnSpc>
                <a:spcPct val="100000"/>
              </a:lnSpc>
            </a:pPr>
            <a:r>
              <a:rPr lang="en-US" sz="1500"/>
              <a:t>To make predictions, IDW gives greater weights to points closest to the prediction location, and the weights diminish as a function of distance; unknown points are predicted using the </a:t>
            </a:r>
            <a:r>
              <a:rPr lang="en-US" sz="1500" b="1"/>
              <a:t>weighted average </a:t>
            </a:r>
            <a:r>
              <a:rPr lang="en-US" sz="1500"/>
              <a:t>of all available known points in its neighborhood.</a:t>
            </a:r>
          </a:p>
          <a:p>
            <a:pPr>
              <a:lnSpc>
                <a:spcPct val="100000"/>
              </a:lnSpc>
            </a:pPr>
            <a:endParaRPr lang="en-US" sz="1500"/>
          </a:p>
        </p:txBody>
      </p:sp>
    </p:spTree>
    <p:extLst>
      <p:ext uri="{BB962C8B-B14F-4D97-AF65-F5344CB8AC3E}">
        <p14:creationId xmlns:p14="http://schemas.microsoft.com/office/powerpoint/2010/main" val="1009654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{AC6EC979-6575-46E6-9ED0-39F7A38B5B14}tf56160789_win32</Template>
  <TotalTime>3027</TotalTime>
  <Words>1922</Words>
  <Application>Microsoft Office PowerPoint</Application>
  <PresentationFormat>Widescreen</PresentationFormat>
  <Paragraphs>192</Paragraphs>
  <Slides>25</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Bookman Old Style</vt:lpstr>
      <vt:lpstr>Calibri</vt:lpstr>
      <vt:lpstr>Calibri Light</vt:lpstr>
      <vt:lpstr>Cambria</vt:lpstr>
      <vt:lpstr>Franklin Gothic Book</vt:lpstr>
      <vt:lpstr>Lucida Grande</vt:lpstr>
      <vt:lpstr>1_RetrospectVTI</vt:lpstr>
      <vt:lpstr>GEOG 4870/6870</vt:lpstr>
      <vt:lpstr>Outline</vt:lpstr>
      <vt:lpstr>Tobler’s First Law &amp; Spatial Autocorrelation</vt:lpstr>
      <vt:lpstr>Tobler’s First Law &amp; Spatial Autocorrelation</vt:lpstr>
      <vt:lpstr>What is Spatial Interpolation?</vt:lpstr>
      <vt:lpstr>How does Interpolation differ from Point Pattern Analysis &amp; Spatial Autocorrelation?</vt:lpstr>
      <vt:lpstr>When shouldn’t we use interpolation?</vt:lpstr>
      <vt:lpstr>Interpolation methods</vt:lpstr>
      <vt:lpstr>Inverse Distance Weighting (IDW)</vt:lpstr>
      <vt:lpstr>Inverse Distance Weighting (IDW)</vt:lpstr>
      <vt:lpstr>PowerPoint Presentation</vt:lpstr>
      <vt:lpstr>Kriging</vt:lpstr>
      <vt:lpstr>Kriging</vt:lpstr>
      <vt:lpstr>Questions?</vt:lpstr>
      <vt:lpstr>How do I use R &amp; R spatial applications?</vt:lpstr>
      <vt:lpstr>PowerPoint Presentation</vt:lpstr>
      <vt:lpstr>What do I do?</vt:lpstr>
      <vt:lpstr>What do I do?</vt:lpstr>
      <vt:lpstr>What do I do?</vt:lpstr>
      <vt:lpstr>I do this to answer questions like…</vt:lpstr>
      <vt:lpstr>Who cares? Well, frankly, we all should…</vt:lpstr>
      <vt:lpstr>How do I answer these questions?</vt:lpstr>
      <vt:lpstr>Interesting findings</vt:lpstr>
      <vt:lpstr>Unanswered questions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Trends in US Crop Yields &amp; Water Use</dc:title>
  <dc:creator>Britta Schumacher</dc:creator>
  <cp:lastModifiedBy>Britta Schumacher</cp:lastModifiedBy>
  <cp:revision>6</cp:revision>
  <dcterms:created xsi:type="dcterms:W3CDTF">2020-11-29T20:16:36Z</dcterms:created>
  <dcterms:modified xsi:type="dcterms:W3CDTF">2021-04-14T16:18:31Z</dcterms:modified>
</cp:coreProperties>
</file>